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83" r:id="rId4"/>
    <p:sldId id="273" r:id="rId5"/>
    <p:sldId id="274" r:id="rId6"/>
    <p:sldId id="282" r:id="rId7"/>
    <p:sldId id="276" r:id="rId8"/>
    <p:sldId id="279" r:id="rId9"/>
    <p:sldId id="280" r:id="rId10"/>
    <p:sldId id="281"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6F3C"/>
    <a:srgbClr val="FAA61A"/>
    <a:srgbClr val="F4AD17"/>
    <a:srgbClr val="16382C"/>
    <a:srgbClr val="586D66"/>
    <a:srgbClr val="093410"/>
    <a:srgbClr val="719A77"/>
    <a:srgbClr val="116E48"/>
    <a:srgbClr val="7FAC5F"/>
    <a:srgbClr val="0265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3447" autoAdjust="0"/>
  </p:normalViewPr>
  <p:slideViewPr>
    <p:cSldViewPr snapToGrid="0" snapToObjects="1">
      <p:cViewPr varScale="1">
        <p:scale>
          <a:sx n="69" d="100"/>
          <a:sy n="69" d="100"/>
        </p:scale>
        <p:origin x="756" y="4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449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7EA31-E4A9-8740-63A7-864C070491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0B6A73-8FC1-EA60-BB18-65CB0F3720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3ED87A-5FE9-53CB-B221-3462846B15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BB3556-D63A-E431-5ED3-4325CA14B5ED}"/>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3761315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D5494-4780-43C3-4A91-169254CAA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A2CE69-9121-7F63-BA71-CE443CBB40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483381-E0EF-4390-105A-B9960BE6D92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372676-C672-DD0B-3D8C-17885CD7D435}"/>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481306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B16A4-B42F-0B9D-B21D-8841BA728F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B4746A-2202-45A1-5B70-E660013056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3FE06D-89EA-BA07-AB42-568F4AA1F6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C0A064-2F4C-B284-253C-4EED1425A60E}"/>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674991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9007F-384C-640C-D662-AA6C40385A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4A5A4C-95C2-3CFA-EEFD-EA861D9254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70DE35-3CE2-2DCF-0F2D-B27F13B603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925479-C317-365C-EBF4-062B6E81CD11}"/>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968418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7B68B-76EB-BB65-25CD-848DF58352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588C79-0CB1-7DF9-25E5-D0AAE95E58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172C28-F3F8-7E4F-6500-183B7AB337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79ED9D-DB51-BC7E-FD2E-5692764EA798}"/>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717906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3924E-47F4-1285-BAD7-4768DDFE5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ED9B57-22CE-44F6-264E-B1F3B4B0BD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7046C6-1049-ABAB-CDD1-AFE2EC74F4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DD8872-26CF-B210-2845-A653D8BE3917}"/>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903117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04885-C29F-2094-57E9-914BB5CCA9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D339E1-70BA-7D60-9FD3-28BF4D7B9B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B5D597-AB29-B3F6-7AE6-1A1CB5CEF15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247D3C-B314-6490-7097-45EC3ABB8011}"/>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793154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F4251-CC39-CD25-E593-6AEEF1E180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01444E-7883-EE41-3E18-1278FF4A26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EA9F10-77BD-92BC-242A-7BB79D9F87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DFAEF7-9049-B58F-4AC1-36AF3FC6717B}"/>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99179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video" Target="../media/media1.mp4"/><Relationship Id="rId1" Type="http://schemas.microsoft.com/office/2007/relationships/media" Target="../media/media1.mp4"/><Relationship Id="rId6" Type="http://schemas.microsoft.com/office/2007/relationships/hdphoto" Target="../media/hdphoto1.wdp"/><Relationship Id="rId11" Type="http://schemas.openxmlformats.org/officeDocument/2006/relationships/image" Target="../media/image4.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notesSlide" Target="../notesSlides/notesSlide3.xml"/><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2.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4.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6.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6.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7.png"/><Relationship Id="rId9"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pt-BR"/>
          </a:p>
        </p:txBody>
      </p:sp>
      <p:pic>
        <p:nvPicPr>
          <p:cNvPr id="3" name="Image 0" descr="preencoded.png"/>
          <p:cNvPicPr>
            <a:picLocks noChangeAspect="1"/>
          </p:cNvPicPr>
          <p:nvPr/>
        </p:nvPicPr>
        <p:blipFill>
          <a:blip r:embed="rId3">
            <a:alphaModFix amt="15000"/>
          </a:blip>
          <a:srcRect t="7795" b="7795"/>
          <a:stretch/>
        </p:blipFill>
        <p:spPr>
          <a:xfrm>
            <a:off x="0" y="0"/>
            <a:ext cx="12191695" cy="6858000"/>
          </a:xfrm>
          <a:prstGeom prst="rect">
            <a:avLst/>
          </a:prstGeom>
        </p:spPr>
      </p:pic>
      <p:sp>
        <p:nvSpPr>
          <p:cNvPr id="4" name="Shape 1"/>
          <p:cNvSpPr/>
          <p:nvPr/>
        </p:nvSpPr>
        <p:spPr>
          <a:xfrm>
            <a:off x="0" y="0"/>
            <a:ext cx="12191695" cy="6858000"/>
          </a:xfrm>
          <a:prstGeom prst="rect">
            <a:avLst/>
          </a:prstGeom>
          <a:solidFill>
            <a:srgbClr val="FFFFFF">
              <a:alpha val="92000"/>
            </a:srgbClr>
          </a:solidFill>
          <a:ln w="12700">
            <a:solidFill>
              <a:srgbClr val="FFFFFF">
                <a:alpha val="0"/>
              </a:srgbClr>
            </a:solidFill>
            <a:prstDash val="solid"/>
          </a:ln>
        </p:spPr>
        <p:txBody>
          <a:bodyPr/>
          <a:lstStyle/>
          <a:p>
            <a:endParaRPr lang="pt-BR"/>
          </a:p>
        </p:txBody>
      </p:sp>
      <p:sp>
        <p:nvSpPr>
          <p:cNvPr id="5" name="Shape 2"/>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pt-BR"/>
          </a:p>
        </p:txBody>
      </p:sp>
      <p:sp>
        <p:nvSpPr>
          <p:cNvPr id="6" name="Text 3"/>
          <p:cNvSpPr txBox="1"/>
          <p:nvPr/>
        </p:nvSpPr>
        <p:spPr>
          <a:xfrm>
            <a:off x="179111" y="1165149"/>
            <a:ext cx="9944100" cy="523951"/>
          </a:xfrm>
          <a:prstGeom prst="rect">
            <a:avLst/>
          </a:prstGeom>
          <a:noFill/>
          <a:ln/>
        </p:spPr>
        <p:txBody>
          <a:bodyPr wrap="square" lIns="0" tIns="0" rIns="0" bIns="0" rtlCol="0" anchor="ctr"/>
          <a:lstStyle/>
          <a:p>
            <a:pPr marL="0" indent="0" algn="l">
              <a:buNone/>
            </a:pPr>
            <a:r>
              <a:rPr lang="en-US" sz="3600" kern="0" spc="-82" dirty="0">
                <a:solidFill>
                  <a:srgbClr val="0F172A"/>
                </a:solidFill>
                <a:latin typeface="Montserrat" pitchFamily="34" charset="0"/>
                <a:ea typeface="Montserrat" pitchFamily="34" charset="-122"/>
                <a:cs typeface="Montserrat" pitchFamily="34" charset="-120"/>
              </a:rPr>
              <a:t>PREMIUM PULP PASTEURIZER</a:t>
            </a:r>
            <a:endParaRPr lang="en-US" sz="3600" dirty="0"/>
          </a:p>
        </p:txBody>
      </p:sp>
      <p:sp>
        <p:nvSpPr>
          <p:cNvPr id="7" name="Text 4"/>
          <p:cNvSpPr txBox="1"/>
          <p:nvPr/>
        </p:nvSpPr>
        <p:spPr>
          <a:xfrm>
            <a:off x="179111" y="1732991"/>
            <a:ext cx="9944100" cy="523951"/>
          </a:xfrm>
          <a:prstGeom prst="rect">
            <a:avLst/>
          </a:prstGeom>
          <a:noFill/>
          <a:ln/>
        </p:spPr>
        <p:txBody>
          <a:bodyPr wrap="square" lIns="0" tIns="0" rIns="0" bIns="0" rtlCol="0" anchor="ctr"/>
          <a:lstStyle/>
          <a:p>
            <a:pPr marL="0" indent="0" algn="l">
              <a:buNone/>
            </a:pPr>
            <a:r>
              <a:rPr lang="en-US" sz="2800" kern="0" spc="-82" dirty="0">
                <a:solidFill>
                  <a:schemeClr val="tx1">
                    <a:lumMod val="65000"/>
                    <a:lumOff val="35000"/>
                  </a:schemeClr>
                </a:solidFill>
                <a:latin typeface="Montserrat" pitchFamily="34" charset="0"/>
                <a:ea typeface="Montserrat" pitchFamily="34" charset="-122"/>
                <a:cs typeface="Montserrat" pitchFamily="34" charset="-120"/>
              </a:rPr>
              <a:t>Advanced Solutions for Premium Pulp Processing</a:t>
            </a:r>
            <a:endParaRPr lang="en-US" sz="2800" dirty="0">
              <a:solidFill>
                <a:schemeClr val="tx1">
                  <a:lumMod val="65000"/>
                  <a:lumOff val="35000"/>
                </a:schemeClr>
              </a:solidFill>
            </a:endParaRPr>
          </a:p>
        </p:txBody>
      </p:sp>
      <p:sp>
        <p:nvSpPr>
          <p:cNvPr id="8" name="Shape 5"/>
          <p:cNvSpPr/>
          <p:nvPr/>
        </p:nvSpPr>
        <p:spPr>
          <a:xfrm>
            <a:off x="859536" y="5511089"/>
            <a:ext cx="10668305" cy="9144"/>
          </a:xfrm>
          <a:prstGeom prst="rect">
            <a:avLst/>
          </a:prstGeom>
          <a:solidFill>
            <a:srgbClr val="E2E8F0"/>
          </a:solidFill>
          <a:ln w="12700">
            <a:solidFill>
              <a:srgbClr val="E2E8F0">
                <a:alpha val="0"/>
              </a:srgbClr>
            </a:solidFill>
            <a:prstDash val="solid"/>
          </a:ln>
        </p:spPr>
        <p:txBody>
          <a:bodyPr/>
          <a:lstStyle/>
          <a:p>
            <a:endParaRPr lang="pt-BR"/>
          </a:p>
        </p:txBody>
      </p:sp>
      <p:sp>
        <p:nvSpPr>
          <p:cNvPr id="12" name="Text 9"/>
          <p:cNvSpPr txBox="1"/>
          <p:nvPr/>
        </p:nvSpPr>
        <p:spPr>
          <a:xfrm>
            <a:off x="406400" y="6421018"/>
            <a:ext cx="4324401" cy="216713"/>
          </a:xfrm>
          <a:prstGeom prst="rect">
            <a:avLst/>
          </a:prstGeom>
          <a:noFill/>
          <a:ln/>
        </p:spPr>
        <p:txBody>
          <a:bodyPr wrap="square" lIns="0" tIns="0" rIns="0" bIns="0" rtlCol="0" anchor="ctr"/>
          <a:lstStyle>
            <a:lvl1pPr indent="0">
              <a:buNone/>
              <a:defRPr sz="2800" kern="0" spc="-82">
                <a:solidFill>
                  <a:schemeClr val="tx1">
                    <a:lumMod val="65000"/>
                    <a:lumOff val="35000"/>
                  </a:schemeClr>
                </a:solidFill>
                <a:latin typeface="Montserrat" pitchFamily="34" charset="0"/>
                <a:ea typeface="Montserrat" pitchFamily="34" charset="-122"/>
                <a:cs typeface="Montserrat" pitchFamily="34" charset="-120"/>
              </a:defRPr>
            </a:lvl1pPr>
          </a:lstStyle>
          <a:p>
            <a:r>
              <a:rPr lang="pt-BR" sz="1400" dirty="0" err="1"/>
              <a:t>Engineering</a:t>
            </a:r>
            <a:r>
              <a:rPr lang="pt-BR" sz="1400" dirty="0"/>
              <a:t> High-Performance </a:t>
            </a:r>
            <a:r>
              <a:rPr lang="pt-BR" sz="1400" dirty="0" err="1"/>
              <a:t>Process</a:t>
            </a:r>
            <a:r>
              <a:rPr lang="pt-BR" sz="1400" dirty="0"/>
              <a:t> </a:t>
            </a:r>
            <a:r>
              <a:rPr lang="pt-BR" sz="1400" dirty="0" err="1"/>
              <a:t>Solutions</a:t>
            </a:r>
            <a:endParaRPr lang="en-US" sz="1400" dirty="0"/>
          </a:p>
        </p:txBody>
      </p:sp>
      <p:pic>
        <p:nvPicPr>
          <p:cNvPr id="19" name="Imagem 18">
            <a:extLst>
              <a:ext uri="{FF2B5EF4-FFF2-40B4-BE49-F238E27FC236}">
                <a16:creationId xmlns:a16="http://schemas.microsoft.com/office/drawing/2014/main" id="{3EA041D3-DF9D-4CDC-4B41-177262606250}"/>
              </a:ext>
            </a:extLst>
          </p:cNvPr>
          <p:cNvPicPr>
            <a:picLocks noChangeAspect="1"/>
          </p:cNvPicPr>
          <p:nvPr/>
        </p:nvPicPr>
        <p:blipFill>
          <a:blip r:embed="rId4"/>
          <a:stretch>
            <a:fillRect/>
          </a:stretch>
        </p:blipFill>
        <p:spPr>
          <a:xfrm>
            <a:off x="1205642" y="-465430"/>
            <a:ext cx="12879325" cy="8586216"/>
          </a:xfrm>
          <a:prstGeom prst="rect">
            <a:avLst/>
          </a:prstGeom>
        </p:spPr>
      </p:pic>
      <p:pic>
        <p:nvPicPr>
          <p:cNvPr id="21" name="Imagem 20">
            <a:extLst>
              <a:ext uri="{FF2B5EF4-FFF2-40B4-BE49-F238E27FC236}">
                <a16:creationId xmlns:a16="http://schemas.microsoft.com/office/drawing/2014/main" id="{219ECABE-02EB-18B3-0F03-4257D79C82F9}"/>
              </a:ext>
            </a:extLst>
          </p:cNvPr>
          <p:cNvPicPr>
            <a:picLocks noChangeAspect="1"/>
          </p:cNvPicPr>
          <p:nvPr/>
        </p:nvPicPr>
        <p:blipFill>
          <a:blip r:embed="rId5"/>
          <a:stretch>
            <a:fillRect/>
          </a:stretch>
        </p:blipFill>
        <p:spPr>
          <a:xfrm>
            <a:off x="4235877" y="1241515"/>
            <a:ext cx="12065377" cy="8043585"/>
          </a:xfrm>
          <a:prstGeom prst="rect">
            <a:avLst/>
          </a:prstGeom>
        </p:spPr>
      </p:pic>
      <p:pic>
        <p:nvPicPr>
          <p:cNvPr id="10" name="Imagem 9">
            <a:extLst>
              <a:ext uri="{FF2B5EF4-FFF2-40B4-BE49-F238E27FC236}">
                <a16:creationId xmlns:a16="http://schemas.microsoft.com/office/drawing/2014/main" id="{BA0ABAEA-546C-ED7D-F640-FB1416DE8198}"/>
              </a:ext>
            </a:extLst>
          </p:cNvPr>
          <p:cNvPicPr>
            <a:picLocks noChangeAspect="1"/>
          </p:cNvPicPr>
          <p:nvPr/>
        </p:nvPicPr>
        <p:blipFill>
          <a:blip r:embed="rId6"/>
          <a:stretch>
            <a:fillRect/>
          </a:stretch>
        </p:blipFill>
        <p:spPr>
          <a:xfrm>
            <a:off x="425694" y="5788222"/>
            <a:ext cx="2496182" cy="51284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56000"/>
          </a:schemeClr>
        </a:solidFill>
        <a:effectLst/>
      </p:bgPr>
    </p:bg>
    <p:spTree>
      <p:nvGrpSpPr>
        <p:cNvPr id="1" name=""/>
        <p:cNvGrpSpPr/>
        <p:nvPr/>
      </p:nvGrpSpPr>
      <p:grpSpPr>
        <a:xfrm>
          <a:off x="0" y="0"/>
          <a:ext cx="0" cy="0"/>
          <a:chOff x="0" y="0"/>
          <a:chExt cx="0" cy="0"/>
        </a:xfrm>
      </p:grpSpPr>
      <p:pic>
        <p:nvPicPr>
          <p:cNvPr id="38" name="Image 8" descr="preencoded.png">
            <a:extLst>
              <a:ext uri="{FF2B5EF4-FFF2-40B4-BE49-F238E27FC236}">
                <a16:creationId xmlns:a16="http://schemas.microsoft.com/office/drawing/2014/main" id="{CD31DC9C-64F5-FA6E-54DA-0D08BF39115C}"/>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20000"/>
                    </a14:imgEffect>
                  </a14:imgLayer>
                </a14:imgProps>
              </a:ext>
            </a:extLst>
          </a:blip>
          <a:srcRect/>
          <a:stretch/>
        </p:blipFill>
        <p:spPr>
          <a:xfrm>
            <a:off x="841288" y="5856886"/>
            <a:ext cx="171907" cy="171907"/>
          </a:xfrm>
          <a:prstGeom prst="rect">
            <a:avLst/>
          </a:prstGeom>
        </p:spPr>
      </p:pic>
      <p:pic>
        <p:nvPicPr>
          <p:cNvPr id="37" name="Image 8" descr="preencoded.png">
            <a:extLst>
              <a:ext uri="{FF2B5EF4-FFF2-40B4-BE49-F238E27FC236}">
                <a16:creationId xmlns:a16="http://schemas.microsoft.com/office/drawing/2014/main" id="{CDEF8C8A-F525-4FDC-CCA6-06F1CDFBBE9C}"/>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20000"/>
                    </a14:imgEffect>
                  </a14:imgLayer>
                </a14:imgProps>
              </a:ext>
            </a:extLst>
          </a:blip>
          <a:srcRect/>
          <a:stretch/>
        </p:blipFill>
        <p:spPr>
          <a:xfrm>
            <a:off x="835618" y="5310442"/>
            <a:ext cx="171907" cy="171907"/>
          </a:xfrm>
          <a:prstGeom prst="rect">
            <a:avLst/>
          </a:prstGeom>
        </p:spPr>
      </p:pic>
      <p:pic>
        <p:nvPicPr>
          <p:cNvPr id="5" name="Image 0" descr="preencoded.png"/>
          <p:cNvPicPr>
            <a:picLocks noChangeAspect="1"/>
          </p:cNvPicPr>
          <p:nvPr/>
        </p:nvPicPr>
        <p:blipFill>
          <a:blip r:embed="rId5"/>
          <a:srcRect/>
          <a:stretch/>
        </p:blipFill>
        <p:spPr>
          <a:xfrm>
            <a:off x="109220" y="0"/>
            <a:ext cx="114300" cy="6858000"/>
          </a:xfrm>
          <a:prstGeom prst="rect">
            <a:avLst/>
          </a:prstGeom>
        </p:spPr>
      </p:pic>
      <p:pic>
        <p:nvPicPr>
          <p:cNvPr id="6" name="Image 1" descr="preencoded.png"/>
          <p:cNvPicPr>
            <a:picLocks noChangeAspect="1"/>
          </p:cNvPicPr>
          <p:nvPr/>
        </p:nvPicPr>
        <p:blipFill>
          <a:blip r:embed="rId6"/>
          <a:srcRect/>
          <a:stretch/>
        </p:blipFill>
        <p:spPr>
          <a:xfrm>
            <a:off x="1115" y="0"/>
            <a:ext cx="114404" cy="6864213"/>
          </a:xfrm>
          <a:prstGeom prst="rect">
            <a:avLst/>
          </a:prstGeom>
        </p:spPr>
      </p:pic>
      <p:sp>
        <p:nvSpPr>
          <p:cNvPr id="11" name="Text 6"/>
          <p:cNvSpPr txBox="1"/>
          <p:nvPr/>
        </p:nvSpPr>
        <p:spPr>
          <a:xfrm>
            <a:off x="580644" y="929030"/>
            <a:ext cx="4763110" cy="523951"/>
          </a:xfrm>
          <a:prstGeom prst="rect">
            <a:avLst/>
          </a:prstGeom>
          <a:noFill/>
          <a:ln>
            <a:solidFill>
              <a:srgbClr val="FFFFFF">
                <a:alpha val="0"/>
              </a:srgbClr>
            </a:solidFill>
          </a:ln>
        </p:spPr>
        <p:txBody>
          <a:bodyPr wrap="square" lIns="0" tIns="0" rIns="0" bIns="0" rtlCol="0" anchor="ctr"/>
          <a:lstStyle/>
          <a:p>
            <a:pPr marL="0" indent="0" algn="l">
              <a:buNone/>
            </a:pPr>
            <a:r>
              <a:rPr lang="en-US" sz="3000" dirty="0">
                <a:solidFill>
                  <a:srgbClr val="000000"/>
                </a:solidFill>
                <a:latin typeface="Montserrat" pitchFamily="34" charset="0"/>
                <a:ea typeface="Montserrat" pitchFamily="34" charset="-122"/>
                <a:cs typeface="Montserrat" pitchFamily="34" charset="-120"/>
              </a:rPr>
              <a:t>About us</a:t>
            </a:r>
            <a:endParaRPr lang="en-US" sz="3300" dirty="0"/>
          </a:p>
        </p:txBody>
      </p:sp>
      <p:sp>
        <p:nvSpPr>
          <p:cNvPr id="13" name="Text 7"/>
          <p:cNvSpPr txBox="1"/>
          <p:nvPr/>
        </p:nvSpPr>
        <p:spPr>
          <a:xfrm>
            <a:off x="630022" y="1610884"/>
            <a:ext cx="4962856" cy="2062887"/>
          </a:xfrm>
          <a:prstGeom prst="rect">
            <a:avLst/>
          </a:prstGeom>
          <a:noFill/>
          <a:ln/>
        </p:spPr>
        <p:txBody>
          <a:bodyPr wrap="square" lIns="0" tIns="0" rIns="0" bIns="0" rtlCol="0" anchor="t"/>
          <a:lstStyle/>
          <a:p>
            <a:r>
              <a:rPr lang="en-US" sz="1400" dirty="0">
                <a:solidFill>
                  <a:srgbClr val="000000"/>
                </a:solidFill>
                <a:latin typeface="Roboto" pitchFamily="34" charset="0"/>
                <a:ea typeface="Roboto" pitchFamily="34" charset="-122"/>
                <a:cs typeface="Roboto" pitchFamily="34" charset="-120"/>
              </a:rPr>
              <a:t>Founded in 2000, Citrotec® was born in the citrus industry, evolving from a maintenance operation with five employees into a leading manufacturer of high-tech industrial equipment with more than 400 professionals. </a:t>
            </a:r>
          </a:p>
          <a:p>
            <a:endParaRPr lang="en-US" sz="1400" dirty="0">
              <a:solidFill>
                <a:srgbClr val="000000"/>
              </a:solidFill>
              <a:latin typeface="Roboto" pitchFamily="34" charset="0"/>
              <a:ea typeface="Roboto" pitchFamily="34" charset="-122"/>
              <a:cs typeface="Roboto" pitchFamily="34" charset="-120"/>
            </a:endParaRPr>
          </a:p>
          <a:p>
            <a:r>
              <a:rPr lang="en-US" sz="1400" dirty="0">
                <a:solidFill>
                  <a:srgbClr val="000000"/>
                </a:solidFill>
                <a:latin typeface="Roboto" pitchFamily="34" charset="0"/>
                <a:ea typeface="Roboto" pitchFamily="34" charset="-122"/>
                <a:cs typeface="Roboto" pitchFamily="34" charset="-120"/>
              </a:rPr>
              <a:t>Today, Citrotec is one of Brazil’s top suppliers to the Food &amp; Beverage including citrus processing, and sugar-alcohol industries, petroleum and mine. With global operations across the U.S., Mexico, Europe and Africa, our growth is driven by innovation and a steadfast commitment to industrial excellence.</a:t>
            </a:r>
            <a:endParaRPr lang="en-US" sz="1400" dirty="0"/>
          </a:p>
          <a:p>
            <a:pPr marL="0" indent="0" algn="l">
              <a:buNone/>
            </a:pPr>
            <a:endParaRPr lang="en-US" sz="1400" dirty="0"/>
          </a:p>
        </p:txBody>
      </p:sp>
      <p:sp>
        <p:nvSpPr>
          <p:cNvPr id="24" name="Text 14"/>
          <p:cNvSpPr txBox="1"/>
          <p:nvPr/>
        </p:nvSpPr>
        <p:spPr>
          <a:xfrm>
            <a:off x="1132941" y="4420744"/>
            <a:ext cx="4272079" cy="379625"/>
          </a:xfrm>
          <a:prstGeom prst="rect">
            <a:avLst/>
          </a:prstGeom>
          <a:noFill/>
          <a:ln/>
        </p:spPr>
        <p:txBody>
          <a:bodyPr wrap="square" lIns="0" tIns="0" rIns="0" bIns="0" rtlCol="0" anchor="t"/>
          <a:lstStyle/>
          <a:p>
            <a:pPr marL="0" indent="0" algn="l">
              <a:buNone/>
            </a:pPr>
            <a:r>
              <a:rPr lang="en-US" sz="1400" dirty="0">
                <a:latin typeface="Roboto" pitchFamily="34" charset="0"/>
                <a:ea typeface="Roboto" pitchFamily="34" charset="-122"/>
                <a:cs typeface="Roboto" pitchFamily="34" charset="-120"/>
              </a:rPr>
              <a:t>Engineering company delivering customized process equipment and turnkey solutions across multiple industries</a:t>
            </a:r>
            <a:endParaRPr lang="en-US" sz="1400" dirty="0"/>
          </a:p>
        </p:txBody>
      </p:sp>
      <p:pic>
        <p:nvPicPr>
          <p:cNvPr id="25" name="Image 8" descr="preencoded.png"/>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20000"/>
                    </a14:imgEffect>
                  </a14:imgLayer>
                </a14:imgProps>
              </a:ext>
            </a:extLst>
          </a:blip>
          <a:srcRect/>
          <a:stretch/>
        </p:blipFill>
        <p:spPr>
          <a:xfrm>
            <a:off x="846734" y="4499383"/>
            <a:ext cx="171907" cy="171907"/>
          </a:xfrm>
          <a:prstGeom prst="rect">
            <a:avLst/>
          </a:prstGeom>
        </p:spPr>
      </p:pic>
      <p:sp>
        <p:nvSpPr>
          <p:cNvPr id="27" name="Text 15"/>
          <p:cNvSpPr txBox="1"/>
          <p:nvPr/>
        </p:nvSpPr>
        <p:spPr>
          <a:xfrm>
            <a:off x="1123797" y="5294275"/>
            <a:ext cx="4272078" cy="192024"/>
          </a:xfrm>
          <a:prstGeom prst="rect">
            <a:avLst/>
          </a:prstGeom>
          <a:noFill/>
          <a:ln/>
        </p:spPr>
        <p:txBody>
          <a:bodyPr wrap="square" lIns="0" tIns="0" rIns="0" bIns="0" rtlCol="0" anchor="ctr"/>
          <a:lstStyle/>
          <a:p>
            <a:pPr marL="0" indent="0" algn="l">
              <a:buNone/>
            </a:pPr>
            <a:r>
              <a:rPr lang="en-US" sz="1400" dirty="0">
                <a:latin typeface="Roboto" pitchFamily="34" charset="0"/>
                <a:ea typeface="Roboto" pitchFamily="34" charset="-122"/>
                <a:cs typeface="Roboto" pitchFamily="34" charset="-120"/>
              </a:rPr>
              <a:t>More than 200 evaporation systems installed</a:t>
            </a:r>
            <a:endParaRPr lang="en-US" sz="1400" dirty="0"/>
          </a:p>
        </p:txBody>
      </p:sp>
      <p:sp>
        <p:nvSpPr>
          <p:cNvPr id="29" name="Text 16"/>
          <p:cNvSpPr txBox="1"/>
          <p:nvPr/>
        </p:nvSpPr>
        <p:spPr>
          <a:xfrm>
            <a:off x="1143000" y="5832669"/>
            <a:ext cx="4543654" cy="191110"/>
          </a:xfrm>
          <a:prstGeom prst="rect">
            <a:avLst/>
          </a:prstGeom>
          <a:noFill/>
          <a:ln/>
        </p:spPr>
        <p:txBody>
          <a:bodyPr wrap="square" lIns="0" tIns="0" rIns="0" bIns="0" rtlCol="0" anchor="ctr"/>
          <a:lstStyle/>
          <a:p>
            <a:pPr marL="0" indent="0" algn="l">
              <a:buNone/>
            </a:pPr>
            <a:r>
              <a:rPr lang="en-US" sz="1400" dirty="0">
                <a:latin typeface="Roboto" pitchFamily="34" charset="0"/>
                <a:ea typeface="Roboto" pitchFamily="34" charset="-122"/>
                <a:cs typeface="Roboto" pitchFamily="34" charset="-120"/>
              </a:rPr>
              <a:t>Our portfolio includes more than 100 loyal customers worldwide</a:t>
            </a:r>
            <a:endParaRPr lang="en-US" sz="1400" dirty="0"/>
          </a:p>
        </p:txBody>
      </p:sp>
      <p:pic>
        <p:nvPicPr>
          <p:cNvPr id="32" name="Image 12" descr="preencoded.png"/>
          <p:cNvPicPr>
            <a:picLocks noChangeAspect="1"/>
          </p:cNvPicPr>
          <p:nvPr/>
        </p:nvPicPr>
        <p:blipFill>
          <a:blip r:embed="rId7"/>
          <a:srcRect l="-2096" t="-484" r="41" b="-128"/>
          <a:stretch>
            <a:fillRect/>
          </a:stretch>
        </p:blipFill>
        <p:spPr>
          <a:xfrm>
            <a:off x="5700878" y="-42532"/>
            <a:ext cx="6529630" cy="6916729"/>
          </a:xfrm>
          <a:prstGeom prst="rect">
            <a:avLst/>
          </a:prstGeom>
        </p:spPr>
      </p:pic>
      <p:sp>
        <p:nvSpPr>
          <p:cNvPr id="42" name="Shape 13">
            <a:extLst>
              <a:ext uri="{FF2B5EF4-FFF2-40B4-BE49-F238E27FC236}">
                <a16:creationId xmlns:a16="http://schemas.microsoft.com/office/drawing/2014/main" id="{E07B3456-A1C2-9A54-7A06-F30510EB1120}"/>
              </a:ext>
            </a:extLst>
          </p:cNvPr>
          <p:cNvSpPr/>
          <p:nvPr/>
        </p:nvSpPr>
        <p:spPr>
          <a:xfrm flipH="1">
            <a:off x="580644" y="4270861"/>
            <a:ext cx="45719" cy="2062887"/>
          </a:xfrm>
          <a:prstGeom prst="roundRect">
            <a:avLst>
              <a:gd name="adj" fmla="val 83177"/>
            </a:avLst>
          </a:prstGeom>
          <a:solidFill>
            <a:srgbClr val="E5E7EB"/>
          </a:solidFill>
          <a:ln w="12700">
            <a:solidFill>
              <a:srgbClr val="E5E7EB">
                <a:alpha val="0"/>
              </a:srgbClr>
            </a:solidFill>
            <a:prstDash val="solid"/>
          </a:ln>
        </p:spPr>
        <p:txBody>
          <a:bodyPr/>
          <a:lstStyle/>
          <a:p>
            <a:endParaRPr lang="pt-BR" sz="1200"/>
          </a:p>
        </p:txBody>
      </p:sp>
      <p:sp>
        <p:nvSpPr>
          <p:cNvPr id="43" name="Retângulo 42">
            <a:extLst>
              <a:ext uri="{FF2B5EF4-FFF2-40B4-BE49-F238E27FC236}">
                <a16:creationId xmlns:a16="http://schemas.microsoft.com/office/drawing/2014/main" id="{4DD5CE1A-59B6-D80F-D174-4E7FF7EAA626}"/>
              </a:ext>
            </a:extLst>
          </p:cNvPr>
          <p:cNvSpPr/>
          <p:nvPr/>
        </p:nvSpPr>
        <p:spPr>
          <a:xfrm>
            <a:off x="5784481" y="-1"/>
            <a:ext cx="70842" cy="6864213"/>
          </a:xfrm>
          <a:prstGeom prst="rect">
            <a:avLst/>
          </a:prstGeom>
          <a:solidFill>
            <a:srgbClr val="F4AD17"/>
          </a:solidFill>
          <a:ln>
            <a:solidFill>
              <a:srgbClr val="F4AD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a:extLst>
              <a:ext uri="{FF2B5EF4-FFF2-40B4-BE49-F238E27FC236}">
                <a16:creationId xmlns:a16="http://schemas.microsoft.com/office/drawing/2014/main" id="{E95087D8-6C38-5751-61AC-D63E35CA0864}"/>
              </a:ext>
            </a:extLst>
          </p:cNvPr>
          <p:cNvPicPr>
            <a:picLocks noChangeAspect="1"/>
          </p:cNvPicPr>
          <p:nvPr/>
        </p:nvPicPr>
        <p:blipFill>
          <a:blip r:embed="rId8"/>
          <a:stretch>
            <a:fillRect/>
          </a:stretch>
        </p:blipFill>
        <p:spPr>
          <a:xfrm>
            <a:off x="381392" y="251502"/>
            <a:ext cx="1844643" cy="37898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56000"/>
          </a:schemeClr>
        </a:solidFill>
        <a:effectLst/>
      </p:bgPr>
    </p:bg>
    <p:spTree>
      <p:nvGrpSpPr>
        <p:cNvPr id="1" name="">
          <a:extLst>
            <a:ext uri="{FF2B5EF4-FFF2-40B4-BE49-F238E27FC236}">
              <a16:creationId xmlns:a16="http://schemas.microsoft.com/office/drawing/2014/main" id="{B01A3969-89CB-78BD-7591-1DD5D6D67653}"/>
            </a:ext>
          </a:extLst>
        </p:cNvPr>
        <p:cNvGrpSpPr/>
        <p:nvPr/>
      </p:nvGrpSpPr>
      <p:grpSpPr>
        <a:xfrm>
          <a:off x="0" y="0"/>
          <a:ext cx="0" cy="0"/>
          <a:chOff x="0" y="0"/>
          <a:chExt cx="0" cy="0"/>
        </a:xfrm>
      </p:grpSpPr>
      <p:pic>
        <p:nvPicPr>
          <p:cNvPr id="40" name="Image 8" descr="preencoded.png">
            <a:extLst>
              <a:ext uri="{FF2B5EF4-FFF2-40B4-BE49-F238E27FC236}">
                <a16:creationId xmlns:a16="http://schemas.microsoft.com/office/drawing/2014/main" id="{0CD1DCF1-176E-3D68-20B2-D3BF9F9D1034}"/>
              </a:ext>
            </a:extLst>
          </p:cNvPr>
          <p:cNvPicPr>
            <a:picLocks noChangeAspect="1"/>
          </p:cNvPicPr>
          <p:nvPr/>
        </p:nvPicPr>
        <p: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saturation sat="400000"/>
                    </a14:imgEffect>
                    <a14:imgEffect>
                      <a14:brightnessContrast bright="-20000"/>
                    </a14:imgEffect>
                  </a14:imgLayer>
                </a14:imgProps>
              </a:ext>
            </a:extLst>
          </a:blip>
          <a:srcRect/>
          <a:stretch/>
        </p:blipFill>
        <p:spPr>
          <a:xfrm>
            <a:off x="842945" y="5263997"/>
            <a:ext cx="171907" cy="171907"/>
          </a:xfrm>
          <a:prstGeom prst="rect">
            <a:avLst/>
          </a:prstGeom>
        </p:spPr>
      </p:pic>
      <p:pic>
        <p:nvPicPr>
          <p:cNvPr id="39" name="Image 8" descr="preencoded.png">
            <a:extLst>
              <a:ext uri="{FF2B5EF4-FFF2-40B4-BE49-F238E27FC236}">
                <a16:creationId xmlns:a16="http://schemas.microsoft.com/office/drawing/2014/main" id="{B7FBB427-EACF-DE2E-BB07-9E738058AD89}"/>
              </a:ext>
            </a:extLst>
          </p:cNvPr>
          <p:cNvPicPr>
            <a:picLocks noChangeAspect="1"/>
          </p:cNvPicPr>
          <p:nvPr/>
        </p:nvPicPr>
        <p: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saturation sat="400000"/>
                    </a14:imgEffect>
                    <a14:imgEffect>
                      <a14:brightnessContrast bright="-20000"/>
                    </a14:imgEffect>
                  </a14:imgLayer>
                </a14:imgProps>
              </a:ext>
            </a:extLst>
          </a:blip>
          <a:srcRect/>
          <a:stretch/>
        </p:blipFill>
        <p:spPr>
          <a:xfrm>
            <a:off x="843423" y="4709109"/>
            <a:ext cx="171907" cy="171907"/>
          </a:xfrm>
          <a:prstGeom prst="rect">
            <a:avLst/>
          </a:prstGeom>
        </p:spPr>
      </p:pic>
      <p:pic>
        <p:nvPicPr>
          <p:cNvPr id="38" name="Image 8" descr="preencoded.png">
            <a:extLst>
              <a:ext uri="{FF2B5EF4-FFF2-40B4-BE49-F238E27FC236}">
                <a16:creationId xmlns:a16="http://schemas.microsoft.com/office/drawing/2014/main" id="{756DC407-A600-F476-4D13-AC39FB69B681}"/>
              </a:ext>
            </a:extLst>
          </p:cNvPr>
          <p:cNvPicPr>
            <a:picLocks noChangeAspect="1"/>
          </p:cNvPicPr>
          <p:nvPr/>
        </p:nvPicPr>
        <p: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saturation sat="400000"/>
                    </a14:imgEffect>
                    <a14:imgEffect>
                      <a14:brightnessContrast bright="-20000"/>
                    </a14:imgEffect>
                  </a14:imgLayer>
                </a14:imgProps>
              </a:ext>
            </a:extLst>
          </a:blip>
          <a:srcRect/>
          <a:stretch/>
        </p:blipFill>
        <p:spPr>
          <a:xfrm>
            <a:off x="841288" y="4143549"/>
            <a:ext cx="171907" cy="171907"/>
          </a:xfrm>
          <a:prstGeom prst="rect">
            <a:avLst/>
          </a:prstGeom>
        </p:spPr>
      </p:pic>
      <p:pic>
        <p:nvPicPr>
          <p:cNvPr id="37" name="Image 8" descr="preencoded.png">
            <a:extLst>
              <a:ext uri="{FF2B5EF4-FFF2-40B4-BE49-F238E27FC236}">
                <a16:creationId xmlns:a16="http://schemas.microsoft.com/office/drawing/2014/main" id="{A8EE37EA-622D-82AC-3863-F905C93179D4}"/>
              </a:ext>
            </a:extLst>
          </p:cNvPr>
          <p:cNvPicPr>
            <a:picLocks noChangeAspect="1"/>
          </p:cNvPicPr>
          <p:nvPr/>
        </p:nvPicPr>
        <p: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saturation sat="400000"/>
                    </a14:imgEffect>
                    <a14:imgEffect>
                      <a14:brightnessContrast bright="-20000"/>
                    </a14:imgEffect>
                  </a14:imgLayer>
                </a14:imgProps>
              </a:ext>
            </a:extLst>
          </a:blip>
          <a:srcRect/>
          <a:stretch/>
        </p:blipFill>
        <p:spPr>
          <a:xfrm>
            <a:off x="835618" y="3597105"/>
            <a:ext cx="171907" cy="171907"/>
          </a:xfrm>
          <a:prstGeom prst="rect">
            <a:avLst/>
          </a:prstGeom>
        </p:spPr>
      </p:pic>
      <p:pic>
        <p:nvPicPr>
          <p:cNvPr id="5" name="Image 0" descr="preencoded.png">
            <a:extLst>
              <a:ext uri="{FF2B5EF4-FFF2-40B4-BE49-F238E27FC236}">
                <a16:creationId xmlns:a16="http://schemas.microsoft.com/office/drawing/2014/main" id="{73D09679-FC46-F95A-CFE9-B9FA17890554}"/>
              </a:ext>
            </a:extLst>
          </p:cNvPr>
          <p:cNvPicPr>
            <a:picLocks noChangeAspect="1"/>
          </p:cNvPicPr>
          <p:nvPr/>
        </p:nvPicPr>
        <p:blipFill>
          <a:blip r:embed="rId7"/>
          <a:srcRect/>
          <a:stretch/>
        </p:blipFill>
        <p:spPr>
          <a:xfrm>
            <a:off x="109220" y="0"/>
            <a:ext cx="114300" cy="6858000"/>
          </a:xfrm>
          <a:prstGeom prst="rect">
            <a:avLst/>
          </a:prstGeom>
        </p:spPr>
      </p:pic>
      <p:pic>
        <p:nvPicPr>
          <p:cNvPr id="6" name="Image 1" descr="preencoded.png">
            <a:extLst>
              <a:ext uri="{FF2B5EF4-FFF2-40B4-BE49-F238E27FC236}">
                <a16:creationId xmlns:a16="http://schemas.microsoft.com/office/drawing/2014/main" id="{A09A95F7-F5BE-054D-F369-E23C4FFA87F9}"/>
              </a:ext>
            </a:extLst>
          </p:cNvPr>
          <p:cNvPicPr>
            <a:picLocks noChangeAspect="1"/>
          </p:cNvPicPr>
          <p:nvPr/>
        </p:nvPicPr>
        <p:blipFill>
          <a:blip r:embed="rId8"/>
          <a:srcRect/>
          <a:stretch/>
        </p:blipFill>
        <p:spPr>
          <a:xfrm>
            <a:off x="1115" y="0"/>
            <a:ext cx="114404" cy="6864213"/>
          </a:xfrm>
          <a:prstGeom prst="rect">
            <a:avLst/>
          </a:prstGeom>
        </p:spPr>
      </p:pic>
      <p:sp>
        <p:nvSpPr>
          <p:cNvPr id="11" name="Text 6">
            <a:extLst>
              <a:ext uri="{FF2B5EF4-FFF2-40B4-BE49-F238E27FC236}">
                <a16:creationId xmlns:a16="http://schemas.microsoft.com/office/drawing/2014/main" id="{82D5ABE4-9B0E-8E31-F6E7-4D25FF7C5CD8}"/>
              </a:ext>
            </a:extLst>
          </p:cNvPr>
          <p:cNvSpPr txBox="1"/>
          <p:nvPr/>
        </p:nvSpPr>
        <p:spPr>
          <a:xfrm>
            <a:off x="580644" y="1137576"/>
            <a:ext cx="4763110" cy="523951"/>
          </a:xfrm>
          <a:prstGeom prst="rect">
            <a:avLst/>
          </a:prstGeom>
          <a:noFill/>
          <a:ln>
            <a:solidFill>
              <a:srgbClr val="FFFFFF">
                <a:alpha val="0"/>
              </a:srgbClr>
            </a:solidFill>
          </a:ln>
        </p:spPr>
        <p:txBody>
          <a:bodyPr wrap="square" lIns="0" tIns="0" rIns="0" bIns="0" rtlCol="0" anchor="ctr"/>
          <a:lstStyle/>
          <a:p>
            <a:pPr marL="0" indent="0" algn="l">
              <a:buNone/>
            </a:pPr>
            <a:r>
              <a:rPr lang="en-US" sz="3000" dirty="0">
                <a:solidFill>
                  <a:srgbClr val="000000"/>
                </a:solidFill>
                <a:latin typeface="Montserrat" pitchFamily="34" charset="0"/>
                <a:ea typeface="Montserrat" pitchFamily="34" charset="-122"/>
                <a:cs typeface="Montserrat" pitchFamily="34" charset="-120"/>
              </a:rPr>
              <a:t>Manufacture Infrastructure</a:t>
            </a:r>
            <a:endParaRPr lang="en-US" sz="3300" dirty="0"/>
          </a:p>
        </p:txBody>
      </p:sp>
      <p:sp>
        <p:nvSpPr>
          <p:cNvPr id="24" name="Text 14">
            <a:extLst>
              <a:ext uri="{FF2B5EF4-FFF2-40B4-BE49-F238E27FC236}">
                <a16:creationId xmlns:a16="http://schemas.microsoft.com/office/drawing/2014/main" id="{848D9E3A-FEED-DB5B-1D8E-853830EC6C18}"/>
              </a:ext>
            </a:extLst>
          </p:cNvPr>
          <p:cNvSpPr txBox="1"/>
          <p:nvPr/>
        </p:nvSpPr>
        <p:spPr>
          <a:xfrm>
            <a:off x="1132941" y="2962963"/>
            <a:ext cx="4745129" cy="379625"/>
          </a:xfrm>
          <a:prstGeom prst="rect">
            <a:avLst/>
          </a:prstGeom>
          <a:noFill/>
          <a:ln/>
        </p:spPr>
        <p:txBody>
          <a:bodyPr wrap="square" lIns="0" tIns="0" rIns="0" bIns="0" rtlCol="0" anchor="t"/>
          <a:lstStyle/>
          <a:p>
            <a:r>
              <a:rPr lang="en-US" sz="1400" dirty="0">
                <a:solidFill>
                  <a:srgbClr val="000000"/>
                </a:solidFill>
                <a:latin typeface="Roboto" pitchFamily="34" charset="0"/>
                <a:ea typeface="Roboto" pitchFamily="34" charset="-122"/>
                <a:cs typeface="Roboto" pitchFamily="34" charset="-120"/>
              </a:rPr>
              <a:t>Total Site Area: 40.000 m²</a:t>
            </a:r>
            <a:endParaRPr lang="en-US" sz="1400" dirty="0"/>
          </a:p>
        </p:txBody>
      </p:sp>
      <p:pic>
        <p:nvPicPr>
          <p:cNvPr id="25" name="Image 8" descr="preencoded.png">
            <a:extLst>
              <a:ext uri="{FF2B5EF4-FFF2-40B4-BE49-F238E27FC236}">
                <a16:creationId xmlns:a16="http://schemas.microsoft.com/office/drawing/2014/main" id="{7495A463-8E42-AA7E-49A5-976D484416A2}"/>
              </a:ext>
            </a:extLst>
          </p:cNvPr>
          <p:cNvPicPr>
            <a:picLocks noChangeAspect="1"/>
          </p:cNvPicPr>
          <p:nvPr/>
        </p:nvPicPr>
        <p: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saturation sat="400000"/>
                    </a14:imgEffect>
                    <a14:imgEffect>
                      <a14:brightnessContrast bright="-20000"/>
                    </a14:imgEffect>
                  </a14:imgLayer>
                </a14:imgProps>
              </a:ext>
            </a:extLst>
          </a:blip>
          <a:srcRect/>
          <a:stretch/>
        </p:blipFill>
        <p:spPr>
          <a:xfrm>
            <a:off x="846734" y="2977434"/>
            <a:ext cx="171907" cy="171907"/>
          </a:xfrm>
          <a:prstGeom prst="rect">
            <a:avLst/>
          </a:prstGeom>
        </p:spPr>
      </p:pic>
      <p:sp>
        <p:nvSpPr>
          <p:cNvPr id="27" name="Text 15">
            <a:extLst>
              <a:ext uri="{FF2B5EF4-FFF2-40B4-BE49-F238E27FC236}">
                <a16:creationId xmlns:a16="http://schemas.microsoft.com/office/drawing/2014/main" id="{68C4E964-37F2-238C-7919-1E2AFD49BFA3}"/>
              </a:ext>
            </a:extLst>
          </p:cNvPr>
          <p:cNvSpPr txBox="1"/>
          <p:nvPr/>
        </p:nvSpPr>
        <p:spPr>
          <a:xfrm>
            <a:off x="1123797" y="3580938"/>
            <a:ext cx="4272078" cy="192024"/>
          </a:xfrm>
          <a:prstGeom prst="rect">
            <a:avLst/>
          </a:prstGeom>
          <a:noFill/>
          <a:ln/>
        </p:spPr>
        <p:txBody>
          <a:bodyPr wrap="square" lIns="0" tIns="0" rIns="0" bIns="0" rtlCol="0" anchor="ctr"/>
          <a:lstStyle/>
          <a:p>
            <a:r>
              <a:rPr lang="en-US" sz="1400" dirty="0">
                <a:solidFill>
                  <a:srgbClr val="000000"/>
                </a:solidFill>
                <a:latin typeface="Roboto" pitchFamily="34" charset="0"/>
                <a:ea typeface="Roboto" pitchFamily="34" charset="-122"/>
                <a:cs typeface="Roboto" pitchFamily="34" charset="-120"/>
              </a:rPr>
              <a:t>Manufacturing Area: 13.000 m²</a:t>
            </a:r>
            <a:endParaRPr lang="en-US" sz="1400" dirty="0"/>
          </a:p>
        </p:txBody>
      </p:sp>
      <p:sp>
        <p:nvSpPr>
          <p:cNvPr id="29" name="Text 16">
            <a:extLst>
              <a:ext uri="{FF2B5EF4-FFF2-40B4-BE49-F238E27FC236}">
                <a16:creationId xmlns:a16="http://schemas.microsoft.com/office/drawing/2014/main" id="{B3F27384-556D-1E2F-5413-CF4804A86CA7}"/>
              </a:ext>
            </a:extLst>
          </p:cNvPr>
          <p:cNvSpPr txBox="1"/>
          <p:nvPr/>
        </p:nvSpPr>
        <p:spPr>
          <a:xfrm>
            <a:off x="1143000" y="4119332"/>
            <a:ext cx="4543654" cy="191110"/>
          </a:xfrm>
          <a:prstGeom prst="rect">
            <a:avLst/>
          </a:prstGeom>
          <a:noFill/>
          <a:ln/>
        </p:spPr>
        <p:txBody>
          <a:bodyPr wrap="square" lIns="0" tIns="0" rIns="0" bIns="0" rtlCol="0" anchor="ctr"/>
          <a:lstStyle/>
          <a:p>
            <a:r>
              <a:rPr lang="en-US" sz="1400" dirty="0">
                <a:solidFill>
                  <a:srgbClr val="000000"/>
                </a:solidFill>
                <a:latin typeface="Roboto" pitchFamily="34" charset="0"/>
                <a:ea typeface="Roboto" pitchFamily="34" charset="-122"/>
                <a:cs typeface="Roboto" pitchFamily="34" charset="-120"/>
              </a:rPr>
              <a:t>Over 400 Professionals</a:t>
            </a:r>
            <a:endParaRPr lang="en-US" sz="1400" dirty="0"/>
          </a:p>
        </p:txBody>
      </p:sp>
      <p:sp>
        <p:nvSpPr>
          <p:cNvPr id="4" name="Text 16">
            <a:extLst>
              <a:ext uri="{FF2B5EF4-FFF2-40B4-BE49-F238E27FC236}">
                <a16:creationId xmlns:a16="http://schemas.microsoft.com/office/drawing/2014/main" id="{95507B42-54E9-8EB7-A092-5B76E7FB2D1C}"/>
              </a:ext>
            </a:extLst>
          </p:cNvPr>
          <p:cNvSpPr txBox="1"/>
          <p:nvPr/>
        </p:nvSpPr>
        <p:spPr>
          <a:xfrm>
            <a:off x="1143000" y="4688292"/>
            <a:ext cx="4543654" cy="191110"/>
          </a:xfrm>
          <a:prstGeom prst="rect">
            <a:avLst/>
          </a:prstGeom>
          <a:noFill/>
          <a:ln/>
        </p:spPr>
        <p:txBody>
          <a:bodyPr wrap="square" lIns="0" tIns="0" rIns="0" bIns="0" rtlCol="0" anchor="ctr"/>
          <a:lstStyle/>
          <a:p>
            <a:r>
              <a:rPr lang="en-US" sz="1400" dirty="0">
                <a:solidFill>
                  <a:srgbClr val="000000"/>
                </a:solidFill>
                <a:latin typeface="Roboto" pitchFamily="34" charset="0"/>
                <a:ea typeface="Roboto" pitchFamily="34" charset="-122"/>
                <a:cs typeface="Roboto" pitchFamily="34" charset="-120"/>
              </a:rPr>
              <a:t>Overhead cranes up to 50 Tons</a:t>
            </a:r>
            <a:endParaRPr lang="en-US" sz="1400" dirty="0"/>
          </a:p>
        </p:txBody>
      </p:sp>
      <p:sp>
        <p:nvSpPr>
          <p:cNvPr id="8" name="Text 16">
            <a:extLst>
              <a:ext uri="{FF2B5EF4-FFF2-40B4-BE49-F238E27FC236}">
                <a16:creationId xmlns:a16="http://schemas.microsoft.com/office/drawing/2014/main" id="{BFF9B4F9-6CD5-89B7-7AA5-96D958B59822}"/>
              </a:ext>
            </a:extLst>
          </p:cNvPr>
          <p:cNvSpPr txBox="1"/>
          <p:nvPr/>
        </p:nvSpPr>
        <p:spPr>
          <a:xfrm>
            <a:off x="1143000" y="5338266"/>
            <a:ext cx="3464434" cy="193890"/>
          </a:xfrm>
          <a:prstGeom prst="rect">
            <a:avLst/>
          </a:prstGeom>
          <a:noFill/>
          <a:ln/>
        </p:spPr>
        <p:txBody>
          <a:bodyPr wrap="square" lIns="0" tIns="0" rIns="0" bIns="0" rtlCol="0" anchor="ctr"/>
          <a:lstStyle/>
          <a:p>
            <a:r>
              <a:rPr lang="en-US" sz="1400" dirty="0">
                <a:latin typeface="Roboto" pitchFamily="34" charset="0"/>
                <a:ea typeface="Roboto" pitchFamily="34" charset="-122"/>
                <a:cs typeface="Roboto" pitchFamily="34" charset="-120"/>
              </a:rPr>
              <a:t>ASME, National Board, and ISO 9001 certified </a:t>
            </a:r>
            <a:endParaRPr lang="en-US" sz="1400" dirty="0"/>
          </a:p>
        </p:txBody>
      </p:sp>
      <p:sp>
        <p:nvSpPr>
          <p:cNvPr id="42" name="Shape 13">
            <a:extLst>
              <a:ext uri="{FF2B5EF4-FFF2-40B4-BE49-F238E27FC236}">
                <a16:creationId xmlns:a16="http://schemas.microsoft.com/office/drawing/2014/main" id="{52B8EF92-CA0F-C19A-2DD0-B18938CA9104}"/>
              </a:ext>
            </a:extLst>
          </p:cNvPr>
          <p:cNvSpPr/>
          <p:nvPr/>
        </p:nvSpPr>
        <p:spPr>
          <a:xfrm flipH="1">
            <a:off x="580644" y="2732963"/>
            <a:ext cx="45719" cy="3042196"/>
          </a:xfrm>
          <a:prstGeom prst="roundRect">
            <a:avLst>
              <a:gd name="adj" fmla="val 83177"/>
            </a:avLst>
          </a:prstGeom>
          <a:solidFill>
            <a:srgbClr val="E5E7EB"/>
          </a:solidFill>
          <a:ln w="12700">
            <a:solidFill>
              <a:srgbClr val="E5E7EB">
                <a:alpha val="0"/>
              </a:srgbClr>
            </a:solidFill>
            <a:prstDash val="solid"/>
          </a:ln>
        </p:spPr>
        <p:txBody>
          <a:bodyPr/>
          <a:lstStyle/>
          <a:p>
            <a:endParaRPr lang="pt-BR" sz="1200"/>
          </a:p>
        </p:txBody>
      </p:sp>
      <p:sp>
        <p:nvSpPr>
          <p:cNvPr id="43" name="Retângulo 42">
            <a:extLst>
              <a:ext uri="{FF2B5EF4-FFF2-40B4-BE49-F238E27FC236}">
                <a16:creationId xmlns:a16="http://schemas.microsoft.com/office/drawing/2014/main" id="{70B68E4A-6E38-CDEC-FEDB-FE4DACB0DD16}"/>
              </a:ext>
            </a:extLst>
          </p:cNvPr>
          <p:cNvSpPr/>
          <p:nvPr/>
        </p:nvSpPr>
        <p:spPr>
          <a:xfrm flipH="1">
            <a:off x="4807819" y="-1"/>
            <a:ext cx="7383066" cy="6864213"/>
          </a:xfrm>
          <a:prstGeom prst="rect">
            <a:avLst/>
          </a:prstGeom>
          <a:solidFill>
            <a:srgbClr val="F4AD17"/>
          </a:solidFill>
          <a:ln>
            <a:solidFill>
              <a:srgbClr val="F4AD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Fábrica R0">
            <a:hlinkClick r:id="" action="ppaction://media"/>
            <a:extLst>
              <a:ext uri="{FF2B5EF4-FFF2-40B4-BE49-F238E27FC236}">
                <a16:creationId xmlns:a16="http://schemas.microsoft.com/office/drawing/2014/main" id="{FB1BDEE3-7D8D-C73A-9FA3-0D899C160F79}"/>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4947930" y="117702"/>
            <a:ext cx="7135213" cy="3839945"/>
          </a:xfrm>
          <a:prstGeom prst="rect">
            <a:avLst/>
          </a:prstGeom>
        </p:spPr>
      </p:pic>
      <p:sp>
        <p:nvSpPr>
          <p:cNvPr id="3" name="Freeform 4">
            <a:extLst>
              <a:ext uri="{FF2B5EF4-FFF2-40B4-BE49-F238E27FC236}">
                <a16:creationId xmlns:a16="http://schemas.microsoft.com/office/drawing/2014/main" id="{1E3A6EA8-7367-94E2-29D1-4E46A1C613B2}"/>
              </a:ext>
            </a:extLst>
          </p:cNvPr>
          <p:cNvSpPr/>
          <p:nvPr/>
        </p:nvSpPr>
        <p:spPr>
          <a:xfrm>
            <a:off x="4947930" y="4072140"/>
            <a:ext cx="7135213" cy="2683223"/>
          </a:xfrm>
          <a:custGeom>
            <a:avLst/>
            <a:gdLst/>
            <a:ahLst/>
            <a:cxnLst/>
            <a:rect l="l" t="t" r="r" b="b"/>
            <a:pathLst>
              <a:path w="15917546" h="5774163">
                <a:moveTo>
                  <a:pt x="0" y="0"/>
                </a:moveTo>
                <a:lnTo>
                  <a:pt x="15917546" y="0"/>
                </a:lnTo>
                <a:lnTo>
                  <a:pt x="15917546" y="5774162"/>
                </a:lnTo>
                <a:lnTo>
                  <a:pt x="0" y="5774162"/>
                </a:lnTo>
                <a:lnTo>
                  <a:pt x="0" y="0"/>
                </a:lnTo>
                <a:close/>
              </a:path>
            </a:pathLst>
          </a:custGeom>
          <a:blipFill>
            <a:blip r:embed="rId10"/>
            <a:stretch>
              <a:fillRect t="-15343" b="-40064"/>
            </a:stretch>
          </a:blipFill>
        </p:spPr>
        <p:txBody>
          <a:bodyPr/>
          <a:lstStyle/>
          <a:p>
            <a:endParaRPr lang="pt-BR"/>
          </a:p>
        </p:txBody>
      </p:sp>
      <p:sp>
        <p:nvSpPr>
          <p:cNvPr id="9" name="AutoShape 9">
            <a:extLst>
              <a:ext uri="{FF2B5EF4-FFF2-40B4-BE49-F238E27FC236}">
                <a16:creationId xmlns:a16="http://schemas.microsoft.com/office/drawing/2014/main" id="{3C54C169-AC01-CA5C-0A28-C41EC6191733}"/>
              </a:ext>
            </a:extLst>
          </p:cNvPr>
          <p:cNvSpPr/>
          <p:nvPr/>
        </p:nvSpPr>
        <p:spPr>
          <a:xfrm flipV="1">
            <a:off x="4947930" y="4122740"/>
            <a:ext cx="1499523" cy="2474514"/>
          </a:xfrm>
          <a:prstGeom prst="line">
            <a:avLst/>
          </a:prstGeom>
          <a:ln w="38100" cap="flat">
            <a:solidFill>
              <a:srgbClr val="FFFDFC"/>
            </a:solidFill>
            <a:prstDash val="sysDash"/>
            <a:headEnd type="none" w="sm" len="sm"/>
            <a:tailEnd type="none" w="sm" len="sm"/>
          </a:ln>
        </p:spPr>
        <p:txBody>
          <a:bodyPr/>
          <a:lstStyle/>
          <a:p>
            <a:endParaRPr lang="pt-BR"/>
          </a:p>
        </p:txBody>
      </p:sp>
      <p:sp>
        <p:nvSpPr>
          <p:cNvPr id="10" name="AutoShape 10">
            <a:extLst>
              <a:ext uri="{FF2B5EF4-FFF2-40B4-BE49-F238E27FC236}">
                <a16:creationId xmlns:a16="http://schemas.microsoft.com/office/drawing/2014/main" id="{208F2121-9FBE-891B-B6AA-A9C3ECC76560}"/>
              </a:ext>
            </a:extLst>
          </p:cNvPr>
          <p:cNvSpPr/>
          <p:nvPr/>
        </p:nvSpPr>
        <p:spPr>
          <a:xfrm flipV="1">
            <a:off x="7893699" y="4720081"/>
            <a:ext cx="2715208" cy="0"/>
          </a:xfrm>
          <a:prstGeom prst="line">
            <a:avLst/>
          </a:prstGeom>
          <a:ln w="38100" cap="flat">
            <a:solidFill>
              <a:srgbClr val="FFFDFC"/>
            </a:solidFill>
            <a:prstDash val="sysDash"/>
            <a:headEnd type="none" w="sm" len="sm"/>
            <a:tailEnd type="none" w="sm" len="sm"/>
          </a:ln>
        </p:spPr>
        <p:txBody>
          <a:bodyPr/>
          <a:lstStyle/>
          <a:p>
            <a:endParaRPr lang="pt-BR"/>
          </a:p>
        </p:txBody>
      </p:sp>
      <p:sp>
        <p:nvSpPr>
          <p:cNvPr id="14" name="AutoShape 11">
            <a:extLst>
              <a:ext uri="{FF2B5EF4-FFF2-40B4-BE49-F238E27FC236}">
                <a16:creationId xmlns:a16="http://schemas.microsoft.com/office/drawing/2014/main" id="{CA5BE2EB-52AA-4096-BC5D-9DA4FCD59444}"/>
              </a:ext>
            </a:extLst>
          </p:cNvPr>
          <p:cNvSpPr/>
          <p:nvPr/>
        </p:nvSpPr>
        <p:spPr>
          <a:xfrm>
            <a:off x="7548465" y="6507433"/>
            <a:ext cx="4094673" cy="2"/>
          </a:xfrm>
          <a:prstGeom prst="line">
            <a:avLst/>
          </a:prstGeom>
          <a:ln w="38100" cap="flat">
            <a:solidFill>
              <a:srgbClr val="FFFDFC"/>
            </a:solidFill>
            <a:prstDash val="sysDash"/>
            <a:headEnd type="none" w="sm" len="sm"/>
            <a:tailEnd type="none" w="sm" len="sm"/>
          </a:ln>
        </p:spPr>
        <p:txBody>
          <a:bodyPr/>
          <a:lstStyle/>
          <a:p>
            <a:endParaRPr lang="pt-BR"/>
          </a:p>
        </p:txBody>
      </p:sp>
      <p:sp>
        <p:nvSpPr>
          <p:cNvPr id="15" name="AutoShape 12">
            <a:extLst>
              <a:ext uri="{FF2B5EF4-FFF2-40B4-BE49-F238E27FC236}">
                <a16:creationId xmlns:a16="http://schemas.microsoft.com/office/drawing/2014/main" id="{72BA36B4-2F66-F3A9-026D-ED02528D8F69}"/>
              </a:ext>
            </a:extLst>
          </p:cNvPr>
          <p:cNvSpPr/>
          <p:nvPr/>
        </p:nvSpPr>
        <p:spPr>
          <a:xfrm flipV="1">
            <a:off x="7548465" y="4720080"/>
            <a:ext cx="345233" cy="1787352"/>
          </a:xfrm>
          <a:prstGeom prst="line">
            <a:avLst/>
          </a:prstGeom>
          <a:ln w="38100" cap="flat">
            <a:solidFill>
              <a:srgbClr val="FFFDFC"/>
            </a:solidFill>
            <a:prstDash val="sysDash"/>
            <a:headEnd type="none" w="sm" len="sm"/>
            <a:tailEnd type="none" w="sm" len="sm"/>
          </a:ln>
        </p:spPr>
        <p:txBody>
          <a:bodyPr/>
          <a:lstStyle/>
          <a:p>
            <a:endParaRPr lang="pt-BR"/>
          </a:p>
        </p:txBody>
      </p:sp>
      <p:sp>
        <p:nvSpPr>
          <p:cNvPr id="16" name="AutoShape 13">
            <a:extLst>
              <a:ext uri="{FF2B5EF4-FFF2-40B4-BE49-F238E27FC236}">
                <a16:creationId xmlns:a16="http://schemas.microsoft.com/office/drawing/2014/main" id="{8B067583-FA20-CD53-94C3-BF261EF26430}"/>
              </a:ext>
            </a:extLst>
          </p:cNvPr>
          <p:cNvSpPr/>
          <p:nvPr/>
        </p:nvSpPr>
        <p:spPr>
          <a:xfrm flipH="1" flipV="1">
            <a:off x="10608906" y="4720081"/>
            <a:ext cx="1034232" cy="1787352"/>
          </a:xfrm>
          <a:prstGeom prst="line">
            <a:avLst/>
          </a:prstGeom>
          <a:ln w="38100" cap="flat">
            <a:solidFill>
              <a:srgbClr val="FFFDFC"/>
            </a:solidFill>
            <a:prstDash val="sysDash"/>
            <a:headEnd type="none" w="sm" len="sm"/>
            <a:tailEnd type="none" w="sm" len="sm"/>
          </a:ln>
        </p:spPr>
        <p:txBody>
          <a:bodyPr/>
          <a:lstStyle/>
          <a:p>
            <a:endParaRPr lang="pt-BR"/>
          </a:p>
        </p:txBody>
      </p:sp>
      <p:sp>
        <p:nvSpPr>
          <p:cNvPr id="17" name="AutoShape 10">
            <a:extLst>
              <a:ext uri="{FF2B5EF4-FFF2-40B4-BE49-F238E27FC236}">
                <a16:creationId xmlns:a16="http://schemas.microsoft.com/office/drawing/2014/main" id="{E34108EA-455F-21F1-6035-EDD487FF5C9F}"/>
              </a:ext>
            </a:extLst>
          </p:cNvPr>
          <p:cNvSpPr/>
          <p:nvPr/>
        </p:nvSpPr>
        <p:spPr>
          <a:xfrm>
            <a:off x="6447453" y="4142791"/>
            <a:ext cx="1222310" cy="0"/>
          </a:xfrm>
          <a:prstGeom prst="line">
            <a:avLst/>
          </a:prstGeom>
          <a:ln w="38100" cap="flat">
            <a:solidFill>
              <a:srgbClr val="FFFDFC"/>
            </a:solidFill>
            <a:prstDash val="sysDash"/>
            <a:headEnd type="none" w="sm" len="sm"/>
            <a:tailEnd type="none" w="sm" len="sm"/>
          </a:ln>
        </p:spPr>
        <p:txBody>
          <a:bodyPr/>
          <a:lstStyle/>
          <a:p>
            <a:endParaRPr lang="pt-BR"/>
          </a:p>
        </p:txBody>
      </p:sp>
      <p:sp>
        <p:nvSpPr>
          <p:cNvPr id="18" name="AutoShape 12">
            <a:extLst>
              <a:ext uri="{FF2B5EF4-FFF2-40B4-BE49-F238E27FC236}">
                <a16:creationId xmlns:a16="http://schemas.microsoft.com/office/drawing/2014/main" id="{66BFA04C-9DFC-908A-23F6-0CDC08A1D60B}"/>
              </a:ext>
            </a:extLst>
          </p:cNvPr>
          <p:cNvSpPr/>
          <p:nvPr/>
        </p:nvSpPr>
        <p:spPr>
          <a:xfrm flipV="1">
            <a:off x="7035282" y="4142791"/>
            <a:ext cx="634481" cy="2491274"/>
          </a:xfrm>
          <a:prstGeom prst="line">
            <a:avLst/>
          </a:prstGeom>
          <a:ln w="38100" cap="flat">
            <a:solidFill>
              <a:srgbClr val="FFFDFC"/>
            </a:solidFill>
            <a:prstDash val="sysDash"/>
            <a:headEnd type="none" w="sm" len="sm"/>
            <a:tailEnd type="none" w="sm" len="sm"/>
          </a:ln>
        </p:spPr>
        <p:txBody>
          <a:bodyPr/>
          <a:lstStyle/>
          <a:p>
            <a:endParaRPr lang="pt-BR"/>
          </a:p>
        </p:txBody>
      </p:sp>
      <p:sp>
        <p:nvSpPr>
          <p:cNvPr id="19" name="AutoShape 10">
            <a:extLst>
              <a:ext uri="{FF2B5EF4-FFF2-40B4-BE49-F238E27FC236}">
                <a16:creationId xmlns:a16="http://schemas.microsoft.com/office/drawing/2014/main" id="{8ADC82AE-11E9-6666-BE91-8948B02107E4}"/>
              </a:ext>
            </a:extLst>
          </p:cNvPr>
          <p:cNvSpPr/>
          <p:nvPr/>
        </p:nvSpPr>
        <p:spPr>
          <a:xfrm flipV="1">
            <a:off x="4947931" y="6619027"/>
            <a:ext cx="2087352" cy="16760"/>
          </a:xfrm>
          <a:prstGeom prst="line">
            <a:avLst/>
          </a:prstGeom>
          <a:ln w="38100" cap="flat">
            <a:solidFill>
              <a:srgbClr val="FFFDFC"/>
            </a:solidFill>
            <a:prstDash val="sysDash"/>
            <a:headEnd type="none" w="sm" len="sm"/>
            <a:tailEnd type="none" w="sm" len="sm"/>
          </a:ln>
        </p:spPr>
        <p:txBody>
          <a:bodyPr/>
          <a:lstStyle/>
          <a:p>
            <a:endParaRPr lang="pt-BR"/>
          </a:p>
        </p:txBody>
      </p:sp>
      <p:pic>
        <p:nvPicPr>
          <p:cNvPr id="7" name="Imagem 6">
            <a:extLst>
              <a:ext uri="{FF2B5EF4-FFF2-40B4-BE49-F238E27FC236}">
                <a16:creationId xmlns:a16="http://schemas.microsoft.com/office/drawing/2014/main" id="{9104B70A-A8EB-F141-3DAA-75A5139ADC8F}"/>
              </a:ext>
            </a:extLst>
          </p:cNvPr>
          <p:cNvPicPr>
            <a:picLocks noChangeAspect="1"/>
          </p:cNvPicPr>
          <p:nvPr/>
        </p:nvPicPr>
        <p:blipFill>
          <a:blip r:embed="rId11"/>
          <a:stretch>
            <a:fillRect/>
          </a:stretch>
        </p:blipFill>
        <p:spPr>
          <a:xfrm>
            <a:off x="381392" y="251502"/>
            <a:ext cx="1844643" cy="378983"/>
          </a:xfrm>
          <a:prstGeom prst="rect">
            <a:avLst/>
          </a:prstGeom>
        </p:spPr>
      </p:pic>
    </p:spTree>
    <p:extLst>
      <p:ext uri="{BB962C8B-B14F-4D97-AF65-F5344CB8AC3E}">
        <p14:creationId xmlns:p14="http://schemas.microsoft.com/office/powerpoint/2010/main" val="1441835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mute="1">
                <p:cTn id="12" fill="hold" display="0">
                  <p:stCondLst>
                    <p:cond delay="indefinite"/>
                  </p:stCondLst>
                </p:cTn>
                <p:tgtEl>
                  <p:spTgt spid="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5429B-0A44-DB87-0C22-69C02B77C917}"/>
            </a:ext>
          </a:extLst>
        </p:cNvPr>
        <p:cNvGrpSpPr/>
        <p:nvPr/>
      </p:nvGrpSpPr>
      <p:grpSpPr>
        <a:xfrm>
          <a:off x="0" y="0"/>
          <a:ext cx="0" cy="0"/>
          <a:chOff x="0" y="0"/>
          <a:chExt cx="0" cy="0"/>
        </a:xfrm>
      </p:grpSpPr>
      <p:sp>
        <p:nvSpPr>
          <p:cNvPr id="19" name="Retângulo 18">
            <a:extLst>
              <a:ext uri="{FF2B5EF4-FFF2-40B4-BE49-F238E27FC236}">
                <a16:creationId xmlns:a16="http://schemas.microsoft.com/office/drawing/2014/main" id="{83126C44-1FC1-7E86-FD78-FD8027A3BBE6}"/>
              </a:ext>
            </a:extLst>
          </p:cNvPr>
          <p:cNvSpPr/>
          <p:nvPr/>
        </p:nvSpPr>
        <p:spPr>
          <a:xfrm>
            <a:off x="223517" y="3732038"/>
            <a:ext cx="5415637" cy="1350324"/>
          </a:xfrm>
          <a:prstGeom prst="rect">
            <a:avLst/>
          </a:prstGeom>
          <a:solidFill>
            <a:srgbClr val="F4AD17"/>
          </a:solidFill>
          <a:ln>
            <a:solidFill>
              <a:srgbClr val="F4AD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 0" descr="preencoded.png">
            <a:extLst>
              <a:ext uri="{FF2B5EF4-FFF2-40B4-BE49-F238E27FC236}">
                <a16:creationId xmlns:a16="http://schemas.microsoft.com/office/drawing/2014/main" id="{A88219C1-6FBA-A2AD-AF10-993F96264C78}"/>
              </a:ext>
            </a:extLst>
          </p:cNvPr>
          <p:cNvPicPr>
            <a:picLocks noChangeAspect="1"/>
          </p:cNvPicPr>
          <p:nvPr/>
        </p:nvPicPr>
        <p:blipFill>
          <a:blip r:embed="rId3"/>
          <a:srcRect/>
          <a:stretch/>
        </p:blipFill>
        <p:spPr>
          <a:xfrm>
            <a:off x="109220" y="0"/>
            <a:ext cx="114300" cy="6858000"/>
          </a:xfrm>
          <a:prstGeom prst="rect">
            <a:avLst/>
          </a:prstGeom>
        </p:spPr>
      </p:pic>
      <p:pic>
        <p:nvPicPr>
          <p:cNvPr id="6" name="Image 1" descr="preencoded.png">
            <a:extLst>
              <a:ext uri="{FF2B5EF4-FFF2-40B4-BE49-F238E27FC236}">
                <a16:creationId xmlns:a16="http://schemas.microsoft.com/office/drawing/2014/main" id="{99EA80B9-70EB-1BF6-0B89-6C8D578EDF36}"/>
              </a:ext>
            </a:extLst>
          </p:cNvPr>
          <p:cNvPicPr>
            <a:picLocks noChangeAspect="1"/>
          </p:cNvPicPr>
          <p:nvPr/>
        </p:nvPicPr>
        <p:blipFill>
          <a:blip r:embed="rId4"/>
          <a:srcRect/>
          <a:stretch/>
        </p:blipFill>
        <p:spPr>
          <a:xfrm>
            <a:off x="1115" y="0"/>
            <a:ext cx="114404" cy="6864213"/>
          </a:xfrm>
          <a:prstGeom prst="rect">
            <a:avLst/>
          </a:prstGeom>
        </p:spPr>
      </p:pic>
      <p:sp>
        <p:nvSpPr>
          <p:cNvPr id="10" name="Shape 5">
            <a:extLst>
              <a:ext uri="{FF2B5EF4-FFF2-40B4-BE49-F238E27FC236}">
                <a16:creationId xmlns:a16="http://schemas.microsoft.com/office/drawing/2014/main" id="{79E9AE04-F7E4-BDFE-2527-D21901268114}"/>
              </a:ext>
            </a:extLst>
          </p:cNvPr>
          <p:cNvSpPr/>
          <p:nvPr/>
        </p:nvSpPr>
        <p:spPr>
          <a:xfrm>
            <a:off x="580644" y="405079"/>
            <a:ext cx="4572000" cy="523951"/>
          </a:xfrm>
          <a:prstGeom prst="rect">
            <a:avLst/>
          </a:prstGeom>
          <a:solidFill>
            <a:srgbClr val="FFFFFF"/>
          </a:solidFill>
          <a:ln w="12700">
            <a:solidFill>
              <a:srgbClr val="FFFFFF">
                <a:alpha val="0"/>
              </a:srgbClr>
            </a:solidFill>
            <a:prstDash val="solid"/>
          </a:ln>
        </p:spPr>
        <p:txBody>
          <a:bodyPr/>
          <a:lstStyle/>
          <a:p>
            <a:endParaRPr lang="pt-BR"/>
          </a:p>
        </p:txBody>
      </p:sp>
      <p:sp>
        <p:nvSpPr>
          <p:cNvPr id="11" name="Text 6">
            <a:extLst>
              <a:ext uri="{FF2B5EF4-FFF2-40B4-BE49-F238E27FC236}">
                <a16:creationId xmlns:a16="http://schemas.microsoft.com/office/drawing/2014/main" id="{E5B5D7A4-1C6D-1956-9FC9-BB3BE0438925}"/>
              </a:ext>
            </a:extLst>
          </p:cNvPr>
          <p:cNvSpPr txBox="1"/>
          <p:nvPr/>
        </p:nvSpPr>
        <p:spPr>
          <a:xfrm>
            <a:off x="580643" y="929030"/>
            <a:ext cx="7404408" cy="523951"/>
          </a:xfrm>
          <a:prstGeom prst="rect">
            <a:avLst/>
          </a:prstGeom>
          <a:solidFill>
            <a:srgbClr val="FFFFFF"/>
          </a:solidFill>
          <a:ln>
            <a:solidFill>
              <a:srgbClr val="FFFFFF">
                <a:alpha val="0"/>
              </a:srgbClr>
            </a:solidFill>
          </a:ln>
        </p:spPr>
        <p:txBody>
          <a:bodyPr wrap="square" lIns="0" tIns="0" rIns="0" bIns="0" rtlCol="0" anchor="ctr"/>
          <a:lstStyle/>
          <a:p>
            <a:r>
              <a:rPr lang="en-US" sz="3000" dirty="0">
                <a:solidFill>
                  <a:srgbClr val="000000"/>
                </a:solidFill>
                <a:latin typeface="Montserrat" pitchFamily="34" charset="0"/>
                <a:ea typeface="Montserrat" pitchFamily="34" charset="-122"/>
                <a:cs typeface="Montserrat" pitchFamily="34" charset="-120"/>
              </a:rPr>
              <a:t>The Challenge of Pulp Pasteurizing</a:t>
            </a:r>
            <a:endParaRPr lang="en-US" sz="3300" dirty="0"/>
          </a:p>
        </p:txBody>
      </p:sp>
      <p:sp>
        <p:nvSpPr>
          <p:cNvPr id="13" name="Text 7">
            <a:extLst>
              <a:ext uri="{FF2B5EF4-FFF2-40B4-BE49-F238E27FC236}">
                <a16:creationId xmlns:a16="http://schemas.microsoft.com/office/drawing/2014/main" id="{5E8BFA3E-27BE-CED7-0BAA-132DEAAD853C}"/>
              </a:ext>
            </a:extLst>
          </p:cNvPr>
          <p:cNvSpPr txBox="1"/>
          <p:nvPr/>
        </p:nvSpPr>
        <p:spPr>
          <a:xfrm>
            <a:off x="630021" y="1610884"/>
            <a:ext cx="11225281" cy="2062887"/>
          </a:xfrm>
          <a:prstGeom prst="rect">
            <a:avLst/>
          </a:prstGeom>
          <a:noFill/>
          <a:ln/>
        </p:spPr>
        <p:txBody>
          <a:bodyPr wrap="square" lIns="0" tIns="0" rIns="0" bIns="0" rtlCol="0" anchor="t"/>
          <a:lstStyle>
            <a:lvl1pPr>
              <a:defRPr sz="1400">
                <a:solidFill>
                  <a:srgbClr val="000000"/>
                </a:solidFill>
                <a:latin typeface="Roboto" pitchFamily="34" charset="0"/>
                <a:ea typeface="Roboto" pitchFamily="34" charset="-122"/>
                <a:cs typeface="Roboto" pitchFamily="34" charset="-120"/>
              </a:defRPr>
            </a:lvl1pPr>
          </a:lstStyle>
          <a:p>
            <a:r>
              <a:rPr lang="en-US" dirty="0"/>
              <a:t>A pulp pasteurizer is a thermal processing system designed to ensure the microbiological safety and shelf stability of fruit pulp while preserving its natural characteristics such as flavor, color, aroma, and nutritional value.</a:t>
            </a:r>
          </a:p>
          <a:p>
            <a:endParaRPr lang="en-US" dirty="0"/>
          </a:p>
          <a:p>
            <a:r>
              <a:rPr lang="en-US" dirty="0"/>
              <a:t>The process consists of controlled heating followed by rapid cooling, eliminating pathogenic microorganisms and reducing enzymatic activity without degrading product quality.</a:t>
            </a:r>
          </a:p>
          <a:p>
            <a:endParaRPr lang="en-US" dirty="0"/>
          </a:p>
        </p:txBody>
      </p:sp>
      <p:pic>
        <p:nvPicPr>
          <p:cNvPr id="16" name="Imagem 15">
            <a:extLst>
              <a:ext uri="{FF2B5EF4-FFF2-40B4-BE49-F238E27FC236}">
                <a16:creationId xmlns:a16="http://schemas.microsoft.com/office/drawing/2014/main" id="{564C51C0-D2C5-DE65-EA17-47C4CDACA85B}"/>
              </a:ext>
            </a:extLst>
          </p:cNvPr>
          <p:cNvPicPr>
            <a:picLocks noChangeAspect="1"/>
          </p:cNvPicPr>
          <p:nvPr/>
        </p:nvPicPr>
        <p:blipFill>
          <a:blip r:embed="rId5"/>
          <a:stretch>
            <a:fillRect/>
          </a:stretch>
        </p:blipFill>
        <p:spPr>
          <a:xfrm>
            <a:off x="6552846" y="3429000"/>
            <a:ext cx="4996919" cy="3331279"/>
          </a:xfrm>
          <a:prstGeom prst="rect">
            <a:avLst/>
          </a:prstGeom>
        </p:spPr>
      </p:pic>
      <p:sp>
        <p:nvSpPr>
          <p:cNvPr id="18" name="CaixaDeTexto 17">
            <a:extLst>
              <a:ext uri="{FF2B5EF4-FFF2-40B4-BE49-F238E27FC236}">
                <a16:creationId xmlns:a16="http://schemas.microsoft.com/office/drawing/2014/main" id="{4463F62A-4B25-E1FE-4FE3-056664B11BB7}"/>
              </a:ext>
            </a:extLst>
          </p:cNvPr>
          <p:cNvSpPr txBox="1"/>
          <p:nvPr/>
        </p:nvSpPr>
        <p:spPr>
          <a:xfrm>
            <a:off x="1154100" y="3657806"/>
            <a:ext cx="4348717" cy="1264924"/>
          </a:xfrm>
          <a:prstGeom prst="rect">
            <a:avLst/>
          </a:prstGeom>
          <a:noFill/>
          <a:ln/>
        </p:spPr>
        <p:txBody>
          <a:bodyPr wrap="square" lIns="0" tIns="0" rIns="0" bIns="0" rtlCol="0" anchor="t"/>
          <a:lstStyle>
            <a:lvl1pPr>
              <a:defRPr sz="1400">
                <a:solidFill>
                  <a:srgbClr val="000000"/>
                </a:solidFill>
                <a:latin typeface="Roboto" pitchFamily="34" charset="0"/>
                <a:ea typeface="Roboto" pitchFamily="34" charset="-122"/>
                <a:cs typeface="Roboto" pitchFamily="34" charset="-120"/>
              </a:defRPr>
            </a:lvl1pPr>
          </a:lstStyle>
          <a:p>
            <a:endParaRPr lang="en-US" dirty="0"/>
          </a:p>
          <a:p>
            <a:r>
              <a:rPr lang="en-US" dirty="0"/>
              <a:t>Producing high-quality pulp requires precise control of defects, texture, and microbiological stability. </a:t>
            </a:r>
          </a:p>
          <a:p>
            <a:r>
              <a:rPr lang="en-US" dirty="0"/>
              <a:t>At the same time, processors must reduce energy consumption and operational costs while maintaining consistent product performance.</a:t>
            </a:r>
          </a:p>
        </p:txBody>
      </p:sp>
      <p:pic>
        <p:nvPicPr>
          <p:cNvPr id="2" name="Imagem 1">
            <a:extLst>
              <a:ext uri="{FF2B5EF4-FFF2-40B4-BE49-F238E27FC236}">
                <a16:creationId xmlns:a16="http://schemas.microsoft.com/office/drawing/2014/main" id="{C2C1C58A-4524-E5B3-0523-BC26266A2224}"/>
              </a:ext>
            </a:extLst>
          </p:cNvPr>
          <p:cNvPicPr>
            <a:picLocks noChangeAspect="1"/>
          </p:cNvPicPr>
          <p:nvPr/>
        </p:nvPicPr>
        <p:blipFill>
          <a:blip r:embed="rId6"/>
          <a:stretch>
            <a:fillRect/>
          </a:stretch>
        </p:blipFill>
        <p:spPr>
          <a:xfrm>
            <a:off x="381392" y="251502"/>
            <a:ext cx="1844643" cy="378983"/>
          </a:xfrm>
          <a:prstGeom prst="rect">
            <a:avLst/>
          </a:prstGeom>
        </p:spPr>
      </p:pic>
    </p:spTree>
    <p:extLst>
      <p:ext uri="{BB962C8B-B14F-4D97-AF65-F5344CB8AC3E}">
        <p14:creationId xmlns:p14="http://schemas.microsoft.com/office/powerpoint/2010/main" val="2835338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FE1DF-FB2B-F46D-77D9-747E52765146}"/>
            </a:ext>
          </a:extLst>
        </p:cNvPr>
        <p:cNvGrpSpPr/>
        <p:nvPr/>
      </p:nvGrpSpPr>
      <p:grpSpPr>
        <a:xfrm>
          <a:off x="0" y="0"/>
          <a:ext cx="0" cy="0"/>
          <a:chOff x="0" y="0"/>
          <a:chExt cx="0" cy="0"/>
        </a:xfrm>
      </p:grpSpPr>
      <p:sp>
        <p:nvSpPr>
          <p:cNvPr id="21" name="Retângulo 20">
            <a:extLst>
              <a:ext uri="{FF2B5EF4-FFF2-40B4-BE49-F238E27FC236}">
                <a16:creationId xmlns:a16="http://schemas.microsoft.com/office/drawing/2014/main" id="{F6709C19-C31C-4D6D-52F2-653743D76FD5}"/>
              </a:ext>
            </a:extLst>
          </p:cNvPr>
          <p:cNvSpPr/>
          <p:nvPr/>
        </p:nvSpPr>
        <p:spPr>
          <a:xfrm>
            <a:off x="6121681" y="4428731"/>
            <a:ext cx="6069205" cy="1870348"/>
          </a:xfrm>
          <a:prstGeom prst="rect">
            <a:avLst/>
          </a:prstGeom>
          <a:solidFill>
            <a:srgbClr val="F4AD17"/>
          </a:solidFill>
          <a:ln>
            <a:solidFill>
              <a:srgbClr val="F4AD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0" name="Imagem 19">
            <a:extLst>
              <a:ext uri="{FF2B5EF4-FFF2-40B4-BE49-F238E27FC236}">
                <a16:creationId xmlns:a16="http://schemas.microsoft.com/office/drawing/2014/main" id="{0AB9B31A-40B8-537C-51EB-6DF4D947E44D}"/>
              </a:ext>
            </a:extLst>
          </p:cNvPr>
          <p:cNvPicPr>
            <a:picLocks noChangeAspect="1"/>
          </p:cNvPicPr>
          <p:nvPr/>
        </p:nvPicPr>
        <p:blipFill>
          <a:blip r:embed="rId3"/>
          <a:srcRect l="3406" t="12059"/>
          <a:stretch>
            <a:fillRect/>
          </a:stretch>
        </p:blipFill>
        <p:spPr>
          <a:xfrm>
            <a:off x="6337005" y="3274748"/>
            <a:ext cx="5416034" cy="3287225"/>
          </a:xfrm>
          <a:prstGeom prst="rect">
            <a:avLst/>
          </a:prstGeom>
        </p:spPr>
      </p:pic>
      <p:pic>
        <p:nvPicPr>
          <p:cNvPr id="38" name="Image 8" descr="preencoded.png">
            <a:extLst>
              <a:ext uri="{FF2B5EF4-FFF2-40B4-BE49-F238E27FC236}">
                <a16:creationId xmlns:a16="http://schemas.microsoft.com/office/drawing/2014/main" id="{2CEEF03A-A00C-81D1-8FB5-ACBBE3A5DEC1}"/>
              </a:ext>
            </a:extLst>
          </p:cNvPr>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20000"/>
                    </a14:imgEffect>
                  </a14:imgLayer>
                </a14:imgProps>
              </a:ext>
            </a:extLst>
          </a:blip>
          <a:srcRect/>
          <a:stretch/>
        </p:blipFill>
        <p:spPr>
          <a:xfrm>
            <a:off x="841288" y="4955334"/>
            <a:ext cx="171907" cy="171907"/>
          </a:xfrm>
          <a:prstGeom prst="rect">
            <a:avLst/>
          </a:prstGeom>
        </p:spPr>
      </p:pic>
      <p:pic>
        <p:nvPicPr>
          <p:cNvPr id="37" name="Image 8" descr="preencoded.png">
            <a:extLst>
              <a:ext uri="{FF2B5EF4-FFF2-40B4-BE49-F238E27FC236}">
                <a16:creationId xmlns:a16="http://schemas.microsoft.com/office/drawing/2014/main" id="{7B7B5C45-5240-13EC-3173-DA798D2D84AD}"/>
              </a:ext>
            </a:extLst>
          </p:cNvPr>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20000"/>
                    </a14:imgEffect>
                  </a14:imgLayer>
                </a14:imgProps>
              </a:ext>
            </a:extLst>
          </a:blip>
          <a:srcRect/>
          <a:stretch/>
        </p:blipFill>
        <p:spPr>
          <a:xfrm>
            <a:off x="835618" y="4111172"/>
            <a:ext cx="171907" cy="171907"/>
          </a:xfrm>
          <a:prstGeom prst="rect">
            <a:avLst/>
          </a:prstGeom>
        </p:spPr>
      </p:pic>
      <p:pic>
        <p:nvPicPr>
          <p:cNvPr id="5" name="Image 0" descr="preencoded.png">
            <a:extLst>
              <a:ext uri="{FF2B5EF4-FFF2-40B4-BE49-F238E27FC236}">
                <a16:creationId xmlns:a16="http://schemas.microsoft.com/office/drawing/2014/main" id="{9FB8B544-6EAF-171B-30EE-62BBA1ED9B54}"/>
              </a:ext>
            </a:extLst>
          </p:cNvPr>
          <p:cNvPicPr>
            <a:picLocks noChangeAspect="1"/>
          </p:cNvPicPr>
          <p:nvPr/>
        </p:nvPicPr>
        <p:blipFill>
          <a:blip r:embed="rId6"/>
          <a:srcRect/>
          <a:stretch/>
        </p:blipFill>
        <p:spPr>
          <a:xfrm>
            <a:off x="109220" y="0"/>
            <a:ext cx="114300" cy="6858000"/>
          </a:xfrm>
          <a:prstGeom prst="rect">
            <a:avLst/>
          </a:prstGeom>
        </p:spPr>
      </p:pic>
      <p:pic>
        <p:nvPicPr>
          <p:cNvPr id="6" name="Image 1" descr="preencoded.png">
            <a:extLst>
              <a:ext uri="{FF2B5EF4-FFF2-40B4-BE49-F238E27FC236}">
                <a16:creationId xmlns:a16="http://schemas.microsoft.com/office/drawing/2014/main" id="{47A2BCB3-E246-AE87-DC7A-D3AD8A296C3C}"/>
              </a:ext>
            </a:extLst>
          </p:cNvPr>
          <p:cNvPicPr>
            <a:picLocks noChangeAspect="1"/>
          </p:cNvPicPr>
          <p:nvPr/>
        </p:nvPicPr>
        <p:blipFill>
          <a:blip r:embed="rId7"/>
          <a:srcRect/>
          <a:stretch/>
        </p:blipFill>
        <p:spPr>
          <a:xfrm>
            <a:off x="1115" y="0"/>
            <a:ext cx="114404" cy="6864213"/>
          </a:xfrm>
          <a:prstGeom prst="rect">
            <a:avLst/>
          </a:prstGeom>
        </p:spPr>
      </p:pic>
      <p:sp>
        <p:nvSpPr>
          <p:cNvPr id="10" name="Shape 5">
            <a:extLst>
              <a:ext uri="{FF2B5EF4-FFF2-40B4-BE49-F238E27FC236}">
                <a16:creationId xmlns:a16="http://schemas.microsoft.com/office/drawing/2014/main" id="{C81B25F4-17CB-E318-C3B1-89CD43CD32D2}"/>
              </a:ext>
            </a:extLst>
          </p:cNvPr>
          <p:cNvSpPr/>
          <p:nvPr/>
        </p:nvSpPr>
        <p:spPr>
          <a:xfrm>
            <a:off x="580644" y="405079"/>
            <a:ext cx="4572000" cy="523951"/>
          </a:xfrm>
          <a:prstGeom prst="rect">
            <a:avLst/>
          </a:prstGeom>
          <a:solidFill>
            <a:srgbClr val="FFFFFF"/>
          </a:solidFill>
          <a:ln w="12700">
            <a:solidFill>
              <a:srgbClr val="FFFFFF">
                <a:alpha val="0"/>
              </a:srgbClr>
            </a:solidFill>
            <a:prstDash val="solid"/>
          </a:ln>
        </p:spPr>
        <p:txBody>
          <a:bodyPr/>
          <a:lstStyle/>
          <a:p>
            <a:endParaRPr lang="pt-BR"/>
          </a:p>
        </p:txBody>
      </p:sp>
      <p:sp>
        <p:nvSpPr>
          <p:cNvPr id="11" name="Text 6">
            <a:extLst>
              <a:ext uri="{FF2B5EF4-FFF2-40B4-BE49-F238E27FC236}">
                <a16:creationId xmlns:a16="http://schemas.microsoft.com/office/drawing/2014/main" id="{C87DE301-B642-4C8F-5838-90D6CEB5CA82}"/>
              </a:ext>
            </a:extLst>
          </p:cNvPr>
          <p:cNvSpPr txBox="1"/>
          <p:nvPr/>
        </p:nvSpPr>
        <p:spPr>
          <a:xfrm>
            <a:off x="580643" y="929030"/>
            <a:ext cx="6688837" cy="523951"/>
          </a:xfrm>
          <a:prstGeom prst="rect">
            <a:avLst/>
          </a:prstGeom>
          <a:solidFill>
            <a:srgbClr val="FFFFFF"/>
          </a:solidFill>
          <a:ln>
            <a:solidFill>
              <a:srgbClr val="FFFFFF">
                <a:alpha val="0"/>
              </a:srgbClr>
            </a:solidFill>
          </a:ln>
        </p:spPr>
        <p:txBody>
          <a:bodyPr wrap="square" lIns="0" tIns="0" rIns="0" bIns="0" rtlCol="0" anchor="ctr"/>
          <a:lstStyle/>
          <a:p>
            <a:r>
              <a:rPr lang="en-US" sz="3000" dirty="0">
                <a:solidFill>
                  <a:srgbClr val="000000"/>
                </a:solidFill>
                <a:latin typeface="Montserrat" pitchFamily="34" charset="0"/>
                <a:ea typeface="Montserrat" pitchFamily="34" charset="-122"/>
                <a:cs typeface="Montserrat" pitchFamily="34" charset="-120"/>
              </a:rPr>
              <a:t>The Citrotec Solution</a:t>
            </a:r>
            <a:endParaRPr lang="en-US" sz="3300" dirty="0"/>
          </a:p>
        </p:txBody>
      </p:sp>
      <p:sp>
        <p:nvSpPr>
          <p:cNvPr id="13" name="Text 7">
            <a:extLst>
              <a:ext uri="{FF2B5EF4-FFF2-40B4-BE49-F238E27FC236}">
                <a16:creationId xmlns:a16="http://schemas.microsoft.com/office/drawing/2014/main" id="{59909D1F-16CA-DE3F-EDCC-007F16EA8A44}"/>
              </a:ext>
            </a:extLst>
          </p:cNvPr>
          <p:cNvSpPr txBox="1"/>
          <p:nvPr/>
        </p:nvSpPr>
        <p:spPr>
          <a:xfrm>
            <a:off x="630021" y="1610884"/>
            <a:ext cx="10906305" cy="2062887"/>
          </a:xfrm>
          <a:prstGeom prst="rect">
            <a:avLst/>
          </a:prstGeom>
          <a:noFill/>
          <a:ln/>
        </p:spPr>
        <p:txBody>
          <a:bodyPr wrap="square" lIns="0" tIns="0" rIns="0" bIns="0" rtlCol="0" anchor="t"/>
          <a:lstStyle>
            <a:lvl1pPr>
              <a:defRPr sz="1400">
                <a:solidFill>
                  <a:srgbClr val="000000"/>
                </a:solidFill>
                <a:latin typeface="Roboto" pitchFamily="34" charset="0"/>
                <a:ea typeface="Roboto" pitchFamily="34" charset="-122"/>
                <a:cs typeface="Roboto" pitchFamily="34" charset="-120"/>
              </a:defRPr>
            </a:lvl1pPr>
          </a:lstStyle>
          <a:p>
            <a:r>
              <a:rPr lang="en-US" dirty="0"/>
              <a:t>The Citrotec Pulp Pasteurizer is designed to ensure product safety and preserve pulp quality through controlled thermal treatment. Through controlled heating, holding, and rapid cooling, the process eliminates pathogens and minimizes product degradation, maintaining flavor, color, and nutritional value.</a:t>
            </a:r>
          </a:p>
        </p:txBody>
      </p:sp>
      <p:sp>
        <p:nvSpPr>
          <p:cNvPr id="24" name="Text 14">
            <a:extLst>
              <a:ext uri="{FF2B5EF4-FFF2-40B4-BE49-F238E27FC236}">
                <a16:creationId xmlns:a16="http://schemas.microsoft.com/office/drawing/2014/main" id="{B4D1028A-175D-A5A2-67CE-BF0A823FACC4}"/>
              </a:ext>
            </a:extLst>
          </p:cNvPr>
          <p:cNvSpPr txBox="1"/>
          <p:nvPr/>
        </p:nvSpPr>
        <p:spPr>
          <a:xfrm>
            <a:off x="1132942" y="3423495"/>
            <a:ext cx="4722054" cy="369430"/>
          </a:xfrm>
          <a:prstGeom prst="rect">
            <a:avLst/>
          </a:prstGeom>
          <a:noFill/>
          <a:ln/>
        </p:spPr>
        <p:txBody>
          <a:bodyPr wrap="square" lIns="0" tIns="0" rIns="0" bIns="0" rtlCol="0" anchor="ctr"/>
          <a:lstStyle>
            <a:lvl1pPr indent="0">
              <a:buNone/>
              <a:defRPr sz="1400">
                <a:latin typeface="Roboto" pitchFamily="34" charset="0"/>
                <a:ea typeface="Roboto" pitchFamily="34" charset="-122"/>
                <a:cs typeface="Roboto" pitchFamily="34" charset="-120"/>
              </a:defRPr>
            </a:lvl1pPr>
          </a:lstStyle>
          <a:p>
            <a:r>
              <a:rPr lang="pt-BR" b="1" dirty="0">
                <a:latin typeface="Montserrat" panose="00000500000000000000" pitchFamily="2" charset="0"/>
              </a:rPr>
              <a:t>High Energy </a:t>
            </a:r>
            <a:r>
              <a:rPr lang="pt-BR" b="1" dirty="0" err="1">
                <a:latin typeface="Montserrat" panose="00000500000000000000" pitchFamily="2" charset="0"/>
              </a:rPr>
              <a:t>Efficiency</a:t>
            </a:r>
            <a:endParaRPr lang="pt-BR" b="1" dirty="0">
              <a:latin typeface="Montserrat" panose="00000500000000000000" pitchFamily="2" charset="0"/>
            </a:endParaRPr>
          </a:p>
          <a:p>
            <a:r>
              <a:rPr lang="en-US" dirty="0"/>
              <a:t>Advanced regenerative heat exchange significantly reduces steam consumption and operating costs</a:t>
            </a:r>
          </a:p>
        </p:txBody>
      </p:sp>
      <p:pic>
        <p:nvPicPr>
          <p:cNvPr id="25" name="Image 8" descr="preencoded.png">
            <a:extLst>
              <a:ext uri="{FF2B5EF4-FFF2-40B4-BE49-F238E27FC236}">
                <a16:creationId xmlns:a16="http://schemas.microsoft.com/office/drawing/2014/main" id="{BCE92589-EA81-A4E2-7F29-53BC804B4687}"/>
              </a:ext>
            </a:extLst>
          </p:cNvPr>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20000"/>
                    </a14:imgEffect>
                  </a14:imgLayer>
                </a14:imgProps>
              </a:ext>
            </a:extLst>
          </a:blip>
          <a:srcRect/>
          <a:stretch/>
        </p:blipFill>
        <p:spPr>
          <a:xfrm>
            <a:off x="846734" y="3332011"/>
            <a:ext cx="171907" cy="171907"/>
          </a:xfrm>
          <a:prstGeom prst="rect">
            <a:avLst/>
          </a:prstGeom>
        </p:spPr>
      </p:pic>
      <p:sp>
        <p:nvSpPr>
          <p:cNvPr id="27" name="Text 15">
            <a:extLst>
              <a:ext uri="{FF2B5EF4-FFF2-40B4-BE49-F238E27FC236}">
                <a16:creationId xmlns:a16="http://schemas.microsoft.com/office/drawing/2014/main" id="{91C0AEAE-C446-3DAE-FE7B-B889FE464AB5}"/>
              </a:ext>
            </a:extLst>
          </p:cNvPr>
          <p:cNvSpPr txBox="1"/>
          <p:nvPr/>
        </p:nvSpPr>
        <p:spPr>
          <a:xfrm>
            <a:off x="1123797" y="4307658"/>
            <a:ext cx="4321202" cy="255781"/>
          </a:xfrm>
          <a:prstGeom prst="rect">
            <a:avLst/>
          </a:prstGeom>
          <a:noFill/>
          <a:ln/>
        </p:spPr>
        <p:txBody>
          <a:bodyPr wrap="square" lIns="0" tIns="0" rIns="0" bIns="0" rtlCol="0" anchor="ctr"/>
          <a:lstStyle>
            <a:lvl1pPr indent="0">
              <a:buNone/>
              <a:defRPr sz="1400">
                <a:latin typeface="Roboto" pitchFamily="34" charset="0"/>
                <a:ea typeface="Roboto" pitchFamily="34" charset="-122"/>
                <a:cs typeface="Roboto" pitchFamily="34" charset="-120"/>
              </a:defRPr>
            </a:lvl1pPr>
          </a:lstStyle>
          <a:p>
            <a:r>
              <a:rPr lang="pt-BR" b="1" dirty="0">
                <a:latin typeface="Montserrat" panose="00000500000000000000" pitchFamily="2" charset="0"/>
              </a:rPr>
              <a:t>Superior </a:t>
            </a:r>
            <a:r>
              <a:rPr lang="pt-BR" b="1" dirty="0" err="1">
                <a:latin typeface="Montserrat" panose="00000500000000000000" pitchFamily="2" charset="0"/>
              </a:rPr>
              <a:t>Product</a:t>
            </a:r>
            <a:r>
              <a:rPr lang="pt-BR" b="1" dirty="0">
                <a:latin typeface="Montserrat" panose="00000500000000000000" pitchFamily="2" charset="0"/>
              </a:rPr>
              <a:t> </a:t>
            </a:r>
            <a:r>
              <a:rPr lang="pt-BR" b="1" dirty="0" err="1">
                <a:latin typeface="Montserrat" panose="00000500000000000000" pitchFamily="2" charset="0"/>
              </a:rPr>
              <a:t>Quality</a:t>
            </a:r>
            <a:endParaRPr lang="pt-BR" b="1" dirty="0">
              <a:latin typeface="Montserrat" panose="00000500000000000000" pitchFamily="2" charset="0"/>
            </a:endParaRPr>
          </a:p>
          <a:p>
            <a:r>
              <a:rPr lang="en-US" dirty="0"/>
              <a:t>Gentle and precise thermal treatment preserves taste, color, and nutrients</a:t>
            </a:r>
          </a:p>
        </p:txBody>
      </p:sp>
      <p:sp>
        <p:nvSpPr>
          <p:cNvPr id="29" name="Text 16">
            <a:extLst>
              <a:ext uri="{FF2B5EF4-FFF2-40B4-BE49-F238E27FC236}">
                <a16:creationId xmlns:a16="http://schemas.microsoft.com/office/drawing/2014/main" id="{CACED8C6-0746-8D7B-1469-70EE772A4659}"/>
              </a:ext>
            </a:extLst>
          </p:cNvPr>
          <p:cNvSpPr txBox="1"/>
          <p:nvPr/>
        </p:nvSpPr>
        <p:spPr>
          <a:xfrm>
            <a:off x="1142999" y="5143771"/>
            <a:ext cx="4803789" cy="158742"/>
          </a:xfrm>
          <a:prstGeom prst="rect">
            <a:avLst/>
          </a:prstGeom>
          <a:noFill/>
          <a:ln/>
        </p:spPr>
        <p:txBody>
          <a:bodyPr wrap="square" lIns="0" tIns="0" rIns="0" bIns="0" rtlCol="0" anchor="ctr"/>
          <a:lstStyle>
            <a:lvl1pPr indent="0">
              <a:buNone/>
              <a:defRPr sz="1400">
                <a:latin typeface="Roboto" pitchFamily="34" charset="0"/>
                <a:ea typeface="Roboto" pitchFamily="34" charset="-122"/>
                <a:cs typeface="Roboto" pitchFamily="34" charset="-120"/>
              </a:defRPr>
            </a:lvl1pPr>
          </a:lstStyle>
          <a:p>
            <a:r>
              <a:rPr lang="pt-BR" b="1" dirty="0" err="1">
                <a:latin typeface="Montserrat" panose="00000500000000000000" pitchFamily="2" charset="0"/>
              </a:rPr>
              <a:t>Reliable</a:t>
            </a:r>
            <a:r>
              <a:rPr lang="pt-BR" b="1" dirty="0">
                <a:latin typeface="Montserrat" panose="00000500000000000000" pitchFamily="2" charset="0"/>
              </a:rPr>
              <a:t> &amp; </a:t>
            </a:r>
            <a:r>
              <a:rPr lang="pt-BR" b="1" dirty="0" err="1">
                <a:latin typeface="Montserrat" panose="00000500000000000000" pitchFamily="2" charset="0"/>
              </a:rPr>
              <a:t>Continuous</a:t>
            </a:r>
            <a:r>
              <a:rPr lang="pt-BR" b="1" dirty="0">
                <a:latin typeface="Montserrat" panose="00000500000000000000" pitchFamily="2" charset="0"/>
              </a:rPr>
              <a:t> </a:t>
            </a:r>
            <a:r>
              <a:rPr lang="pt-BR" b="1" dirty="0" err="1">
                <a:latin typeface="Montserrat" panose="00000500000000000000" pitchFamily="2" charset="0"/>
              </a:rPr>
              <a:t>Operation</a:t>
            </a:r>
            <a:endParaRPr lang="pt-BR" b="1" dirty="0">
              <a:latin typeface="Montserrat" panose="00000500000000000000" pitchFamily="2" charset="0"/>
            </a:endParaRPr>
          </a:p>
          <a:p>
            <a:r>
              <a:rPr lang="en-US" dirty="0"/>
              <a:t>Fully automated system with stable process control with fast installation, ensuring consistent industrial performance</a:t>
            </a:r>
          </a:p>
        </p:txBody>
      </p:sp>
      <p:sp>
        <p:nvSpPr>
          <p:cNvPr id="4" name="Text 16">
            <a:extLst>
              <a:ext uri="{FF2B5EF4-FFF2-40B4-BE49-F238E27FC236}">
                <a16:creationId xmlns:a16="http://schemas.microsoft.com/office/drawing/2014/main" id="{5A2FEB38-D4AA-AF12-6E3D-BB3BCAFDCA03}"/>
              </a:ext>
            </a:extLst>
          </p:cNvPr>
          <p:cNvSpPr txBox="1"/>
          <p:nvPr/>
        </p:nvSpPr>
        <p:spPr>
          <a:xfrm>
            <a:off x="1142999" y="5957288"/>
            <a:ext cx="5049403" cy="182976"/>
          </a:xfrm>
          <a:prstGeom prst="rect">
            <a:avLst/>
          </a:prstGeom>
          <a:noFill/>
          <a:ln/>
        </p:spPr>
        <p:txBody>
          <a:bodyPr wrap="square" lIns="0" tIns="0" rIns="0" bIns="0" rtlCol="0" anchor="ctr"/>
          <a:lstStyle>
            <a:lvl1pPr indent="0">
              <a:buNone/>
              <a:defRPr sz="1400">
                <a:latin typeface="Roboto" pitchFamily="34" charset="0"/>
                <a:ea typeface="Roboto" pitchFamily="34" charset="-122"/>
                <a:cs typeface="Roboto" pitchFamily="34" charset="-120"/>
              </a:defRPr>
            </a:lvl1pPr>
          </a:lstStyle>
          <a:p>
            <a:endParaRPr lang="en-US" dirty="0"/>
          </a:p>
        </p:txBody>
      </p:sp>
      <p:sp>
        <p:nvSpPr>
          <p:cNvPr id="2" name="Text 6">
            <a:extLst>
              <a:ext uri="{FF2B5EF4-FFF2-40B4-BE49-F238E27FC236}">
                <a16:creationId xmlns:a16="http://schemas.microsoft.com/office/drawing/2014/main" id="{CC841F80-19D9-8B59-DD61-1EB5F2EA0AF4}"/>
              </a:ext>
            </a:extLst>
          </p:cNvPr>
          <p:cNvSpPr txBox="1"/>
          <p:nvPr/>
        </p:nvSpPr>
        <p:spPr>
          <a:xfrm>
            <a:off x="580644" y="2569489"/>
            <a:ext cx="7312498" cy="523951"/>
          </a:xfrm>
          <a:prstGeom prst="rect">
            <a:avLst/>
          </a:prstGeom>
          <a:solidFill>
            <a:srgbClr val="FFFFFF"/>
          </a:solidFill>
          <a:ln>
            <a:solidFill>
              <a:srgbClr val="FFFFFF">
                <a:alpha val="0"/>
              </a:srgbClr>
            </a:solidFill>
          </a:ln>
        </p:spPr>
        <p:txBody>
          <a:bodyPr wrap="square" lIns="0" tIns="0" rIns="0" bIns="0" rtlCol="0" anchor="ctr"/>
          <a:lstStyle/>
          <a:p>
            <a:pPr marL="0" indent="0" algn="l">
              <a:buNone/>
            </a:pPr>
            <a:r>
              <a:rPr lang="en-US" sz="2000" b="1" dirty="0">
                <a:solidFill>
                  <a:srgbClr val="FAA61A"/>
                </a:solidFill>
                <a:latin typeface="Montserrat" pitchFamily="34" charset="0"/>
                <a:ea typeface="Montserrat" pitchFamily="34" charset="-122"/>
                <a:cs typeface="Montserrat" pitchFamily="34" charset="-120"/>
              </a:rPr>
              <a:t>CITROTEC’S PREMIUM PULP PASTEURIZER BENEFITS</a:t>
            </a:r>
            <a:endParaRPr lang="en-US" sz="2000" b="1" dirty="0">
              <a:solidFill>
                <a:srgbClr val="FAA61A"/>
              </a:solidFill>
            </a:endParaRPr>
          </a:p>
        </p:txBody>
      </p:sp>
      <p:sp>
        <p:nvSpPr>
          <p:cNvPr id="15" name="Shape 13">
            <a:extLst>
              <a:ext uri="{FF2B5EF4-FFF2-40B4-BE49-F238E27FC236}">
                <a16:creationId xmlns:a16="http://schemas.microsoft.com/office/drawing/2014/main" id="{8C06E9DD-9548-8CB4-3A87-45A08FF88526}"/>
              </a:ext>
            </a:extLst>
          </p:cNvPr>
          <p:cNvSpPr/>
          <p:nvPr/>
        </p:nvSpPr>
        <p:spPr>
          <a:xfrm>
            <a:off x="580644" y="3267318"/>
            <a:ext cx="45719" cy="2295745"/>
          </a:xfrm>
          <a:prstGeom prst="roundRect">
            <a:avLst>
              <a:gd name="adj" fmla="val 83177"/>
            </a:avLst>
          </a:prstGeom>
          <a:solidFill>
            <a:srgbClr val="E5E7EB"/>
          </a:solidFill>
          <a:ln w="12700">
            <a:solidFill>
              <a:srgbClr val="E5E7EB">
                <a:alpha val="0"/>
              </a:srgbClr>
            </a:solidFill>
            <a:prstDash val="solid"/>
          </a:ln>
        </p:spPr>
        <p:txBody>
          <a:bodyPr/>
          <a:lstStyle/>
          <a:p>
            <a:endParaRPr lang="pt-BR" sz="1200"/>
          </a:p>
        </p:txBody>
      </p:sp>
      <p:pic>
        <p:nvPicPr>
          <p:cNvPr id="3" name="Imagem 2">
            <a:extLst>
              <a:ext uri="{FF2B5EF4-FFF2-40B4-BE49-F238E27FC236}">
                <a16:creationId xmlns:a16="http://schemas.microsoft.com/office/drawing/2014/main" id="{9D487B68-2FEF-5101-3B20-A3F909C892F1}"/>
              </a:ext>
            </a:extLst>
          </p:cNvPr>
          <p:cNvPicPr>
            <a:picLocks noChangeAspect="1"/>
          </p:cNvPicPr>
          <p:nvPr/>
        </p:nvPicPr>
        <p:blipFill>
          <a:blip r:embed="rId8"/>
          <a:stretch>
            <a:fillRect/>
          </a:stretch>
        </p:blipFill>
        <p:spPr>
          <a:xfrm>
            <a:off x="381392" y="251502"/>
            <a:ext cx="1844643" cy="378983"/>
          </a:xfrm>
          <a:prstGeom prst="rect">
            <a:avLst/>
          </a:prstGeom>
        </p:spPr>
      </p:pic>
    </p:spTree>
    <p:extLst>
      <p:ext uri="{BB962C8B-B14F-4D97-AF65-F5344CB8AC3E}">
        <p14:creationId xmlns:p14="http://schemas.microsoft.com/office/powerpoint/2010/main" val="349446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E2B86-F4B8-FB9E-C431-EA6A0EA49CA7}"/>
            </a:ext>
          </a:extLst>
        </p:cNvPr>
        <p:cNvGrpSpPr/>
        <p:nvPr/>
      </p:nvGrpSpPr>
      <p:grpSpPr>
        <a:xfrm>
          <a:off x="0" y="0"/>
          <a:ext cx="0" cy="0"/>
          <a:chOff x="0" y="0"/>
          <a:chExt cx="0" cy="0"/>
        </a:xfrm>
      </p:grpSpPr>
      <p:sp>
        <p:nvSpPr>
          <p:cNvPr id="3" name="Retângulo 2">
            <a:extLst>
              <a:ext uri="{FF2B5EF4-FFF2-40B4-BE49-F238E27FC236}">
                <a16:creationId xmlns:a16="http://schemas.microsoft.com/office/drawing/2014/main" id="{1875DED8-B1AE-4FF7-9CDC-4B0793D64EF6}"/>
              </a:ext>
            </a:extLst>
          </p:cNvPr>
          <p:cNvSpPr/>
          <p:nvPr/>
        </p:nvSpPr>
        <p:spPr>
          <a:xfrm>
            <a:off x="223518" y="4465400"/>
            <a:ext cx="4929126" cy="882778"/>
          </a:xfrm>
          <a:prstGeom prst="rect">
            <a:avLst/>
          </a:prstGeom>
          <a:solidFill>
            <a:srgbClr val="F4AD17"/>
          </a:solidFill>
          <a:ln>
            <a:solidFill>
              <a:srgbClr val="F4AD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 0" descr="preencoded.png">
            <a:extLst>
              <a:ext uri="{FF2B5EF4-FFF2-40B4-BE49-F238E27FC236}">
                <a16:creationId xmlns:a16="http://schemas.microsoft.com/office/drawing/2014/main" id="{C4A61FD7-0358-1028-6C22-72EC069632B7}"/>
              </a:ext>
            </a:extLst>
          </p:cNvPr>
          <p:cNvPicPr>
            <a:picLocks noChangeAspect="1"/>
          </p:cNvPicPr>
          <p:nvPr/>
        </p:nvPicPr>
        <p:blipFill>
          <a:blip r:embed="rId3"/>
          <a:srcRect/>
          <a:stretch/>
        </p:blipFill>
        <p:spPr>
          <a:xfrm>
            <a:off x="109220" y="0"/>
            <a:ext cx="114300" cy="6858000"/>
          </a:xfrm>
          <a:prstGeom prst="rect">
            <a:avLst/>
          </a:prstGeom>
        </p:spPr>
      </p:pic>
      <p:pic>
        <p:nvPicPr>
          <p:cNvPr id="6" name="Image 1" descr="preencoded.png">
            <a:extLst>
              <a:ext uri="{FF2B5EF4-FFF2-40B4-BE49-F238E27FC236}">
                <a16:creationId xmlns:a16="http://schemas.microsoft.com/office/drawing/2014/main" id="{EC7AAC67-BCAF-6BB9-48E7-2CA4F99D4DC4}"/>
              </a:ext>
            </a:extLst>
          </p:cNvPr>
          <p:cNvPicPr>
            <a:picLocks noChangeAspect="1"/>
          </p:cNvPicPr>
          <p:nvPr/>
        </p:nvPicPr>
        <p:blipFill>
          <a:blip r:embed="rId4"/>
          <a:srcRect/>
          <a:stretch/>
        </p:blipFill>
        <p:spPr>
          <a:xfrm>
            <a:off x="1115" y="0"/>
            <a:ext cx="114404" cy="6864213"/>
          </a:xfrm>
          <a:prstGeom prst="rect">
            <a:avLst/>
          </a:prstGeom>
        </p:spPr>
      </p:pic>
      <p:sp>
        <p:nvSpPr>
          <p:cNvPr id="10" name="Shape 5">
            <a:extLst>
              <a:ext uri="{FF2B5EF4-FFF2-40B4-BE49-F238E27FC236}">
                <a16:creationId xmlns:a16="http://schemas.microsoft.com/office/drawing/2014/main" id="{736E2E24-9B8A-2B36-7CB6-470FF05AA560}"/>
              </a:ext>
            </a:extLst>
          </p:cNvPr>
          <p:cNvSpPr/>
          <p:nvPr/>
        </p:nvSpPr>
        <p:spPr>
          <a:xfrm>
            <a:off x="580644" y="405079"/>
            <a:ext cx="4572000" cy="523951"/>
          </a:xfrm>
          <a:prstGeom prst="rect">
            <a:avLst/>
          </a:prstGeom>
          <a:solidFill>
            <a:srgbClr val="FFFFFF"/>
          </a:solidFill>
          <a:ln w="12700">
            <a:solidFill>
              <a:srgbClr val="FFFFFF">
                <a:alpha val="0"/>
              </a:srgbClr>
            </a:solidFill>
            <a:prstDash val="solid"/>
          </a:ln>
        </p:spPr>
        <p:txBody>
          <a:bodyPr/>
          <a:lstStyle/>
          <a:p>
            <a:endParaRPr lang="pt-BR"/>
          </a:p>
        </p:txBody>
      </p:sp>
      <p:sp>
        <p:nvSpPr>
          <p:cNvPr id="11" name="Text 6">
            <a:extLst>
              <a:ext uri="{FF2B5EF4-FFF2-40B4-BE49-F238E27FC236}">
                <a16:creationId xmlns:a16="http://schemas.microsoft.com/office/drawing/2014/main" id="{793CD2C5-7FD2-B955-EDDE-E3477A1D54B9}"/>
              </a:ext>
            </a:extLst>
          </p:cNvPr>
          <p:cNvSpPr txBox="1"/>
          <p:nvPr/>
        </p:nvSpPr>
        <p:spPr>
          <a:xfrm>
            <a:off x="580643" y="929030"/>
            <a:ext cx="6688837" cy="523951"/>
          </a:xfrm>
          <a:prstGeom prst="rect">
            <a:avLst/>
          </a:prstGeom>
          <a:solidFill>
            <a:srgbClr val="FFFFFF"/>
          </a:solidFill>
          <a:ln>
            <a:solidFill>
              <a:srgbClr val="FFFFFF">
                <a:alpha val="0"/>
              </a:srgbClr>
            </a:solidFill>
          </a:ln>
        </p:spPr>
        <p:txBody>
          <a:bodyPr wrap="square" lIns="0" tIns="0" rIns="0" bIns="0" rtlCol="0" anchor="ctr"/>
          <a:lstStyle>
            <a:lvl1pPr>
              <a:defRPr sz="3000">
                <a:solidFill>
                  <a:srgbClr val="000000"/>
                </a:solidFill>
                <a:latin typeface="Montserrat" pitchFamily="34" charset="0"/>
                <a:ea typeface="Montserrat" pitchFamily="34" charset="-122"/>
                <a:cs typeface="Montserrat" pitchFamily="34" charset="-120"/>
              </a:defRPr>
            </a:lvl1pPr>
          </a:lstStyle>
          <a:p>
            <a:r>
              <a:rPr lang="pt-BR" dirty="0" err="1"/>
              <a:t>Smart</a:t>
            </a:r>
            <a:r>
              <a:rPr lang="pt-BR" dirty="0"/>
              <a:t> </a:t>
            </a:r>
            <a:r>
              <a:rPr lang="pt-BR" dirty="0" err="1"/>
              <a:t>Skid-Based</a:t>
            </a:r>
            <a:r>
              <a:rPr lang="pt-BR" dirty="0"/>
              <a:t> System</a:t>
            </a:r>
            <a:endParaRPr lang="en-US" dirty="0"/>
          </a:p>
        </p:txBody>
      </p:sp>
      <p:sp>
        <p:nvSpPr>
          <p:cNvPr id="13" name="Text 7">
            <a:extLst>
              <a:ext uri="{FF2B5EF4-FFF2-40B4-BE49-F238E27FC236}">
                <a16:creationId xmlns:a16="http://schemas.microsoft.com/office/drawing/2014/main" id="{E8CABDED-052A-ED9E-11A2-006FE5ADA85C}"/>
              </a:ext>
            </a:extLst>
          </p:cNvPr>
          <p:cNvSpPr txBox="1"/>
          <p:nvPr/>
        </p:nvSpPr>
        <p:spPr>
          <a:xfrm>
            <a:off x="630021" y="1610884"/>
            <a:ext cx="11110981" cy="2062887"/>
          </a:xfrm>
          <a:prstGeom prst="rect">
            <a:avLst/>
          </a:prstGeom>
          <a:noFill/>
          <a:ln/>
        </p:spPr>
        <p:txBody>
          <a:bodyPr wrap="square" lIns="0" tIns="0" rIns="0" bIns="0" rtlCol="0" anchor="t"/>
          <a:lstStyle>
            <a:lvl1pPr>
              <a:defRPr sz="1400">
                <a:solidFill>
                  <a:srgbClr val="000000"/>
                </a:solidFill>
                <a:latin typeface="Roboto" pitchFamily="34" charset="0"/>
                <a:ea typeface="Roboto" pitchFamily="34" charset="-122"/>
                <a:cs typeface="Roboto" pitchFamily="34" charset="-120"/>
              </a:defRPr>
            </a:lvl1pPr>
          </a:lstStyle>
          <a:p>
            <a:r>
              <a:rPr lang="en-US" dirty="0"/>
              <a:t>The skid-mounted pulp pasteurizer is a fully integrated, factory-assembled solution designed to </a:t>
            </a:r>
            <a:r>
              <a:rPr lang="en-US" b="1" dirty="0">
                <a:solidFill>
                  <a:srgbClr val="116E48"/>
                </a:solidFill>
                <a:latin typeface="Montserrat" panose="00000500000000000000" pitchFamily="2" charset="0"/>
              </a:rPr>
              <a:t>simplify installation</a:t>
            </a:r>
            <a:r>
              <a:rPr lang="en-US" dirty="0"/>
              <a:t> and</a:t>
            </a:r>
          </a:p>
          <a:p>
            <a:r>
              <a:rPr lang="en-US" b="1" dirty="0">
                <a:solidFill>
                  <a:srgbClr val="116E48"/>
                </a:solidFill>
                <a:latin typeface="Montserrat" panose="00000500000000000000" pitchFamily="2" charset="0"/>
              </a:rPr>
              <a:t>enhance operational efficiency</a:t>
            </a:r>
            <a:r>
              <a:rPr lang="en-US" dirty="0"/>
              <a:t>. </a:t>
            </a:r>
          </a:p>
          <a:p>
            <a:endParaRPr lang="en-US" dirty="0"/>
          </a:p>
          <a:p>
            <a:r>
              <a:rPr lang="en-US" dirty="0"/>
              <a:t>By minimizing on-site work, it significantly </a:t>
            </a:r>
            <a:r>
              <a:rPr lang="en-US" b="1" dirty="0">
                <a:solidFill>
                  <a:srgbClr val="116E48"/>
                </a:solidFill>
                <a:latin typeface="Montserrat" panose="00000500000000000000" pitchFamily="2" charset="0"/>
              </a:rPr>
              <a:t>reduces installation time, costs, and project risks</a:t>
            </a:r>
            <a:r>
              <a:rPr lang="en-US" dirty="0"/>
              <a:t>. </a:t>
            </a:r>
          </a:p>
          <a:p>
            <a:endParaRPr lang="en-US" dirty="0"/>
          </a:p>
          <a:p>
            <a:r>
              <a:rPr lang="en-US" dirty="0"/>
              <a:t>Its compact and modular design allows for </a:t>
            </a:r>
            <a:r>
              <a:rPr lang="en-US" b="1" dirty="0">
                <a:solidFill>
                  <a:srgbClr val="116E48"/>
                </a:solidFill>
                <a:latin typeface="Montserrat" panose="00000500000000000000" pitchFamily="2" charset="0"/>
              </a:rPr>
              <a:t>easy integration</a:t>
            </a:r>
            <a:r>
              <a:rPr lang="en-US" dirty="0"/>
              <a:t>, scalability, </a:t>
            </a:r>
          </a:p>
          <a:p>
            <a:r>
              <a:rPr lang="en-US" dirty="0"/>
              <a:t>and relocation, while ensuring </a:t>
            </a:r>
            <a:r>
              <a:rPr lang="en-US" b="1" dirty="0">
                <a:solidFill>
                  <a:srgbClr val="116E48"/>
                </a:solidFill>
                <a:latin typeface="Montserrat" panose="00000500000000000000" pitchFamily="2" charset="0"/>
              </a:rPr>
              <a:t>high quality</a:t>
            </a:r>
            <a:r>
              <a:rPr lang="en-US" dirty="0"/>
              <a:t>, reliability, and </a:t>
            </a:r>
          </a:p>
          <a:p>
            <a:r>
              <a:rPr lang="en-US" b="1" dirty="0">
                <a:solidFill>
                  <a:srgbClr val="116E48"/>
                </a:solidFill>
                <a:latin typeface="Montserrat" panose="00000500000000000000" pitchFamily="2" charset="0"/>
              </a:rPr>
              <a:t>optimized performance </a:t>
            </a:r>
            <a:r>
              <a:rPr lang="en-US" dirty="0"/>
              <a:t>through factory testing. </a:t>
            </a:r>
          </a:p>
          <a:p>
            <a:endParaRPr lang="en-US" dirty="0"/>
          </a:p>
          <a:p>
            <a:endParaRPr lang="en-US" dirty="0"/>
          </a:p>
          <a:p>
            <a:endParaRPr lang="en-US" dirty="0"/>
          </a:p>
          <a:p>
            <a:endParaRPr lang="en-US" dirty="0"/>
          </a:p>
          <a:p>
            <a:endParaRPr lang="en-US" dirty="0"/>
          </a:p>
          <a:p>
            <a:endParaRPr lang="en-US" dirty="0"/>
          </a:p>
          <a:p>
            <a:r>
              <a:rPr lang="en-US" dirty="0"/>
              <a:t>The organized layout improves accessibility for </a:t>
            </a:r>
          </a:p>
          <a:p>
            <a:r>
              <a:rPr lang="en-US" dirty="0"/>
              <a:t>operation and maintenance, making it </a:t>
            </a:r>
            <a:r>
              <a:rPr lang="en-US" b="1" dirty="0">
                <a:solidFill>
                  <a:srgbClr val="116E48"/>
                </a:solidFill>
                <a:latin typeface="Montserrat" panose="00000500000000000000" pitchFamily="2" charset="0"/>
              </a:rPr>
              <a:t>a practical and</a:t>
            </a:r>
          </a:p>
          <a:p>
            <a:r>
              <a:rPr lang="en-US" b="1" dirty="0">
                <a:solidFill>
                  <a:srgbClr val="116E48"/>
                </a:solidFill>
                <a:latin typeface="Montserrat" panose="00000500000000000000" pitchFamily="2" charset="0"/>
              </a:rPr>
              <a:t>efficient choice for modern processing plants</a:t>
            </a:r>
            <a:r>
              <a:rPr lang="en-US" dirty="0">
                <a:solidFill>
                  <a:schemeClr val="tx1"/>
                </a:solidFill>
                <a:latin typeface="Roboto" panose="02000000000000000000" pitchFamily="2" charset="0"/>
                <a:ea typeface="Roboto" panose="02000000000000000000" pitchFamily="2" charset="0"/>
                <a:cs typeface="Roboto" panose="02000000000000000000" pitchFamily="2" charset="0"/>
              </a:rPr>
              <a:t>.</a:t>
            </a:r>
          </a:p>
        </p:txBody>
      </p:sp>
      <p:pic>
        <p:nvPicPr>
          <p:cNvPr id="14" name="Imagem 13">
            <a:extLst>
              <a:ext uri="{FF2B5EF4-FFF2-40B4-BE49-F238E27FC236}">
                <a16:creationId xmlns:a16="http://schemas.microsoft.com/office/drawing/2014/main" id="{D30F14BA-EA16-1F55-2FE2-915DE5E6A7C4}"/>
              </a:ext>
            </a:extLst>
          </p:cNvPr>
          <p:cNvPicPr>
            <a:picLocks noChangeAspect="1"/>
          </p:cNvPicPr>
          <p:nvPr/>
        </p:nvPicPr>
        <p:blipFill>
          <a:blip r:embed="rId5"/>
          <a:srcRect/>
          <a:stretch/>
        </p:blipFill>
        <p:spPr>
          <a:xfrm>
            <a:off x="4620758" y="1820085"/>
            <a:ext cx="7659847" cy="5106565"/>
          </a:xfrm>
          <a:prstGeom prst="rect">
            <a:avLst/>
          </a:prstGeom>
        </p:spPr>
      </p:pic>
      <p:pic>
        <p:nvPicPr>
          <p:cNvPr id="2" name="Imagem 1">
            <a:extLst>
              <a:ext uri="{FF2B5EF4-FFF2-40B4-BE49-F238E27FC236}">
                <a16:creationId xmlns:a16="http://schemas.microsoft.com/office/drawing/2014/main" id="{C228E7C6-D310-E19D-AE4B-23ADFC04E719}"/>
              </a:ext>
            </a:extLst>
          </p:cNvPr>
          <p:cNvPicPr>
            <a:picLocks noChangeAspect="1"/>
          </p:cNvPicPr>
          <p:nvPr/>
        </p:nvPicPr>
        <p:blipFill>
          <a:blip r:embed="rId6"/>
          <a:stretch>
            <a:fillRect/>
          </a:stretch>
        </p:blipFill>
        <p:spPr>
          <a:xfrm>
            <a:off x="381392" y="251502"/>
            <a:ext cx="1844643" cy="378983"/>
          </a:xfrm>
          <a:prstGeom prst="rect">
            <a:avLst/>
          </a:prstGeom>
        </p:spPr>
      </p:pic>
      <p:cxnSp>
        <p:nvCxnSpPr>
          <p:cNvPr id="7" name="Conector de Seta Reta 6">
            <a:extLst>
              <a:ext uri="{FF2B5EF4-FFF2-40B4-BE49-F238E27FC236}">
                <a16:creationId xmlns:a16="http://schemas.microsoft.com/office/drawing/2014/main" id="{0DE1BE34-FB55-0CB6-B84D-EED89938996E}"/>
              </a:ext>
            </a:extLst>
          </p:cNvPr>
          <p:cNvCxnSpPr/>
          <p:nvPr/>
        </p:nvCxnSpPr>
        <p:spPr>
          <a:xfrm flipV="1">
            <a:off x="7188682" y="4031641"/>
            <a:ext cx="4350328" cy="2424545"/>
          </a:xfrm>
          <a:prstGeom prst="straightConnector1">
            <a:avLst/>
          </a:prstGeom>
          <a:ln>
            <a:solidFill>
              <a:srgbClr val="396F3C"/>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Conector de Seta Reta 8">
            <a:extLst>
              <a:ext uri="{FF2B5EF4-FFF2-40B4-BE49-F238E27FC236}">
                <a16:creationId xmlns:a16="http://schemas.microsoft.com/office/drawing/2014/main" id="{1AD6F98F-A484-4561-3091-D77F76D1AA29}"/>
              </a:ext>
            </a:extLst>
          </p:cNvPr>
          <p:cNvCxnSpPr>
            <a:cxnSpLocks/>
          </p:cNvCxnSpPr>
          <p:nvPr/>
        </p:nvCxnSpPr>
        <p:spPr>
          <a:xfrm>
            <a:off x="5521964" y="5666096"/>
            <a:ext cx="1445217" cy="823415"/>
          </a:xfrm>
          <a:prstGeom prst="straightConnector1">
            <a:avLst/>
          </a:prstGeom>
          <a:ln>
            <a:solidFill>
              <a:srgbClr val="396F3C"/>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CaixaDeTexto 16">
            <a:extLst>
              <a:ext uri="{FF2B5EF4-FFF2-40B4-BE49-F238E27FC236}">
                <a16:creationId xmlns:a16="http://schemas.microsoft.com/office/drawing/2014/main" id="{B988754A-6218-1B39-EB6C-C019669C44B9}"/>
              </a:ext>
            </a:extLst>
          </p:cNvPr>
          <p:cNvSpPr txBox="1"/>
          <p:nvPr/>
        </p:nvSpPr>
        <p:spPr>
          <a:xfrm rot="19907250">
            <a:off x="9320135" y="5169406"/>
            <a:ext cx="459493" cy="261610"/>
          </a:xfrm>
          <a:prstGeom prst="rect">
            <a:avLst/>
          </a:prstGeom>
          <a:noFill/>
        </p:spPr>
        <p:txBody>
          <a:bodyPr wrap="square">
            <a:spAutoFit/>
          </a:bodyPr>
          <a:lstStyle/>
          <a:p>
            <a:r>
              <a:rPr lang="en-US" sz="1050" b="1" dirty="0">
                <a:solidFill>
                  <a:srgbClr val="396F3C"/>
                </a:solidFill>
              </a:rPr>
              <a:t>17m</a:t>
            </a:r>
            <a:endParaRPr lang="pt-BR" sz="1050" b="1" dirty="0">
              <a:solidFill>
                <a:srgbClr val="396F3C"/>
              </a:solidFill>
            </a:endParaRPr>
          </a:p>
        </p:txBody>
      </p:sp>
      <p:sp>
        <p:nvSpPr>
          <p:cNvPr id="18" name="CaixaDeTexto 17">
            <a:extLst>
              <a:ext uri="{FF2B5EF4-FFF2-40B4-BE49-F238E27FC236}">
                <a16:creationId xmlns:a16="http://schemas.microsoft.com/office/drawing/2014/main" id="{EC9F6296-2C94-2145-BEE0-903EE429EDEB}"/>
              </a:ext>
            </a:extLst>
          </p:cNvPr>
          <p:cNvSpPr txBox="1"/>
          <p:nvPr/>
        </p:nvSpPr>
        <p:spPr>
          <a:xfrm rot="1814435">
            <a:off x="5890809" y="6028888"/>
            <a:ext cx="459493" cy="261610"/>
          </a:xfrm>
          <a:prstGeom prst="rect">
            <a:avLst/>
          </a:prstGeom>
          <a:noFill/>
        </p:spPr>
        <p:txBody>
          <a:bodyPr wrap="square">
            <a:spAutoFit/>
          </a:bodyPr>
          <a:lstStyle/>
          <a:p>
            <a:r>
              <a:rPr lang="en-US" sz="1050" b="1" dirty="0">
                <a:solidFill>
                  <a:srgbClr val="396F3C"/>
                </a:solidFill>
              </a:rPr>
              <a:t>4m</a:t>
            </a:r>
            <a:endParaRPr lang="pt-BR" sz="1050" b="1" dirty="0">
              <a:solidFill>
                <a:srgbClr val="396F3C"/>
              </a:solidFill>
            </a:endParaRPr>
          </a:p>
        </p:txBody>
      </p:sp>
      <p:sp>
        <p:nvSpPr>
          <p:cNvPr id="19" name="CaixaDeTexto 18">
            <a:extLst>
              <a:ext uri="{FF2B5EF4-FFF2-40B4-BE49-F238E27FC236}">
                <a16:creationId xmlns:a16="http://schemas.microsoft.com/office/drawing/2014/main" id="{05A651E5-5ED8-54D3-B22C-4A3C29876668}"/>
              </a:ext>
            </a:extLst>
          </p:cNvPr>
          <p:cNvSpPr txBox="1"/>
          <p:nvPr/>
        </p:nvSpPr>
        <p:spPr>
          <a:xfrm>
            <a:off x="7673426" y="6604084"/>
            <a:ext cx="4696437" cy="253916"/>
          </a:xfrm>
          <a:prstGeom prst="rect">
            <a:avLst/>
          </a:prstGeom>
          <a:noFill/>
        </p:spPr>
        <p:txBody>
          <a:bodyPr wrap="square">
            <a:spAutoFit/>
          </a:bodyPr>
          <a:lstStyle/>
          <a:p>
            <a:r>
              <a:rPr lang="en-US" sz="1050" dirty="0">
                <a:solidFill>
                  <a:schemeClr val="tx1">
                    <a:lumMod val="65000"/>
                    <a:lumOff val="35000"/>
                  </a:schemeClr>
                </a:solidFill>
              </a:rPr>
              <a:t>*Footprint obtained from a specific case study. Consult Citrotec for more details.</a:t>
            </a:r>
            <a:endParaRPr lang="pt-BR" sz="1050" dirty="0">
              <a:solidFill>
                <a:schemeClr val="tx1">
                  <a:lumMod val="65000"/>
                  <a:lumOff val="35000"/>
                </a:schemeClr>
              </a:solidFill>
            </a:endParaRPr>
          </a:p>
        </p:txBody>
      </p:sp>
    </p:spTree>
    <p:extLst>
      <p:ext uri="{BB962C8B-B14F-4D97-AF65-F5344CB8AC3E}">
        <p14:creationId xmlns:p14="http://schemas.microsoft.com/office/powerpoint/2010/main" val="882177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30842-384B-D358-5929-2FEA02B56733}"/>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5C2F2705-8897-3911-A094-D6DE66494E1E}"/>
              </a:ext>
            </a:extLst>
          </p:cNvPr>
          <p:cNvPicPr>
            <a:picLocks noChangeAspect="1"/>
          </p:cNvPicPr>
          <p:nvPr/>
        </p:nvPicPr>
        <p:blipFill>
          <a:blip r:embed="rId3"/>
          <a:stretch>
            <a:fillRect/>
          </a:stretch>
        </p:blipFill>
        <p:spPr>
          <a:xfrm>
            <a:off x="1356174" y="1601509"/>
            <a:ext cx="8897758" cy="5004989"/>
          </a:xfrm>
          <a:prstGeom prst="rect">
            <a:avLst/>
          </a:prstGeom>
        </p:spPr>
      </p:pic>
      <p:pic>
        <p:nvPicPr>
          <p:cNvPr id="5" name="Image 0" descr="preencoded.png">
            <a:extLst>
              <a:ext uri="{FF2B5EF4-FFF2-40B4-BE49-F238E27FC236}">
                <a16:creationId xmlns:a16="http://schemas.microsoft.com/office/drawing/2014/main" id="{E0A7CA4F-8E90-42C7-82CF-74761390A5AD}"/>
              </a:ext>
            </a:extLst>
          </p:cNvPr>
          <p:cNvPicPr>
            <a:picLocks noChangeAspect="1"/>
          </p:cNvPicPr>
          <p:nvPr/>
        </p:nvPicPr>
        <p:blipFill>
          <a:blip r:embed="rId4"/>
          <a:srcRect/>
          <a:stretch/>
        </p:blipFill>
        <p:spPr>
          <a:xfrm>
            <a:off x="109220" y="0"/>
            <a:ext cx="114300" cy="6858000"/>
          </a:xfrm>
          <a:prstGeom prst="rect">
            <a:avLst/>
          </a:prstGeom>
        </p:spPr>
      </p:pic>
      <p:pic>
        <p:nvPicPr>
          <p:cNvPr id="6" name="Image 1" descr="preencoded.png">
            <a:extLst>
              <a:ext uri="{FF2B5EF4-FFF2-40B4-BE49-F238E27FC236}">
                <a16:creationId xmlns:a16="http://schemas.microsoft.com/office/drawing/2014/main" id="{3D9A4FE0-3100-E8D8-C6DB-718E132E9B32}"/>
              </a:ext>
            </a:extLst>
          </p:cNvPr>
          <p:cNvPicPr>
            <a:picLocks noChangeAspect="1"/>
          </p:cNvPicPr>
          <p:nvPr/>
        </p:nvPicPr>
        <p:blipFill>
          <a:blip r:embed="rId5"/>
          <a:srcRect/>
          <a:stretch/>
        </p:blipFill>
        <p:spPr>
          <a:xfrm>
            <a:off x="1115" y="0"/>
            <a:ext cx="114404" cy="6864213"/>
          </a:xfrm>
          <a:prstGeom prst="rect">
            <a:avLst/>
          </a:prstGeom>
        </p:spPr>
      </p:pic>
      <p:sp>
        <p:nvSpPr>
          <p:cNvPr id="10" name="Shape 5">
            <a:extLst>
              <a:ext uri="{FF2B5EF4-FFF2-40B4-BE49-F238E27FC236}">
                <a16:creationId xmlns:a16="http://schemas.microsoft.com/office/drawing/2014/main" id="{F013CC16-7384-990F-5009-8F27A492CFDA}"/>
              </a:ext>
            </a:extLst>
          </p:cNvPr>
          <p:cNvSpPr/>
          <p:nvPr/>
        </p:nvSpPr>
        <p:spPr>
          <a:xfrm>
            <a:off x="580644" y="405079"/>
            <a:ext cx="4572000" cy="523951"/>
          </a:xfrm>
          <a:prstGeom prst="rect">
            <a:avLst/>
          </a:prstGeom>
          <a:solidFill>
            <a:srgbClr val="FFFFFF"/>
          </a:solidFill>
          <a:ln w="12700">
            <a:solidFill>
              <a:srgbClr val="FFFFFF">
                <a:alpha val="0"/>
              </a:srgbClr>
            </a:solidFill>
            <a:prstDash val="solid"/>
          </a:ln>
        </p:spPr>
        <p:txBody>
          <a:bodyPr/>
          <a:lstStyle/>
          <a:p>
            <a:endParaRPr lang="pt-BR"/>
          </a:p>
        </p:txBody>
      </p:sp>
      <p:sp>
        <p:nvSpPr>
          <p:cNvPr id="11" name="Text 6">
            <a:extLst>
              <a:ext uri="{FF2B5EF4-FFF2-40B4-BE49-F238E27FC236}">
                <a16:creationId xmlns:a16="http://schemas.microsoft.com/office/drawing/2014/main" id="{B4943166-7974-1EED-0DE1-6DB4AF28CF4D}"/>
              </a:ext>
            </a:extLst>
          </p:cNvPr>
          <p:cNvSpPr txBox="1"/>
          <p:nvPr/>
        </p:nvSpPr>
        <p:spPr>
          <a:xfrm>
            <a:off x="580643" y="929030"/>
            <a:ext cx="6688837" cy="523951"/>
          </a:xfrm>
          <a:prstGeom prst="rect">
            <a:avLst/>
          </a:prstGeom>
          <a:solidFill>
            <a:srgbClr val="FFFFFF"/>
          </a:solidFill>
          <a:ln>
            <a:solidFill>
              <a:srgbClr val="FFFFFF">
                <a:alpha val="0"/>
              </a:srgbClr>
            </a:solidFill>
          </a:ln>
        </p:spPr>
        <p:txBody>
          <a:bodyPr wrap="square" lIns="0" tIns="0" rIns="0" bIns="0" rtlCol="0" anchor="ctr"/>
          <a:lstStyle/>
          <a:p>
            <a:r>
              <a:rPr lang="en-US" sz="3000" dirty="0">
                <a:solidFill>
                  <a:srgbClr val="000000"/>
                </a:solidFill>
                <a:latin typeface="Montserrat" pitchFamily="34" charset="0"/>
                <a:ea typeface="Montserrat" pitchFamily="34" charset="-122"/>
                <a:cs typeface="Montserrat" pitchFamily="34" charset="-120"/>
              </a:rPr>
              <a:t>Process Overview</a:t>
            </a:r>
            <a:endParaRPr lang="en-US" sz="3300" dirty="0"/>
          </a:p>
        </p:txBody>
      </p:sp>
      <p:pic>
        <p:nvPicPr>
          <p:cNvPr id="2" name="Imagem 1">
            <a:extLst>
              <a:ext uri="{FF2B5EF4-FFF2-40B4-BE49-F238E27FC236}">
                <a16:creationId xmlns:a16="http://schemas.microsoft.com/office/drawing/2014/main" id="{2C3FB710-FDD8-70B1-006B-C127D89BBAB1}"/>
              </a:ext>
            </a:extLst>
          </p:cNvPr>
          <p:cNvPicPr>
            <a:picLocks noChangeAspect="1"/>
          </p:cNvPicPr>
          <p:nvPr/>
        </p:nvPicPr>
        <p:blipFill>
          <a:blip r:embed="rId6"/>
          <a:stretch>
            <a:fillRect/>
          </a:stretch>
        </p:blipFill>
        <p:spPr>
          <a:xfrm>
            <a:off x="381392" y="251502"/>
            <a:ext cx="1844643" cy="378983"/>
          </a:xfrm>
          <a:prstGeom prst="rect">
            <a:avLst/>
          </a:prstGeom>
        </p:spPr>
      </p:pic>
      <p:pic>
        <p:nvPicPr>
          <p:cNvPr id="96" name="Imagem 95">
            <a:extLst>
              <a:ext uri="{FF2B5EF4-FFF2-40B4-BE49-F238E27FC236}">
                <a16:creationId xmlns:a16="http://schemas.microsoft.com/office/drawing/2014/main" id="{89F0C8E5-45B8-24EE-7D49-582F534DE8D8}"/>
              </a:ext>
            </a:extLst>
          </p:cNvPr>
          <p:cNvPicPr>
            <a:picLocks noChangeAspect="1"/>
          </p:cNvPicPr>
          <p:nvPr/>
        </p:nvPicPr>
        <p:blipFill>
          <a:blip r:embed="rId7"/>
          <a:stretch>
            <a:fillRect/>
          </a:stretch>
        </p:blipFill>
        <p:spPr>
          <a:xfrm>
            <a:off x="9650090" y="3387435"/>
            <a:ext cx="2543530" cy="962159"/>
          </a:xfrm>
          <a:prstGeom prst="rect">
            <a:avLst/>
          </a:prstGeom>
        </p:spPr>
      </p:pic>
    </p:spTree>
    <p:extLst>
      <p:ext uri="{BB962C8B-B14F-4D97-AF65-F5344CB8AC3E}">
        <p14:creationId xmlns:p14="http://schemas.microsoft.com/office/powerpoint/2010/main" val="2603014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03D28-EBC3-2D02-EE9B-FA0CBB66752C}"/>
            </a:ext>
          </a:extLst>
        </p:cNvPr>
        <p:cNvGrpSpPr/>
        <p:nvPr/>
      </p:nvGrpSpPr>
      <p:grpSpPr>
        <a:xfrm>
          <a:off x="0" y="0"/>
          <a:ext cx="0" cy="0"/>
          <a:chOff x="0" y="0"/>
          <a:chExt cx="0" cy="0"/>
        </a:xfrm>
      </p:grpSpPr>
      <p:sp>
        <p:nvSpPr>
          <p:cNvPr id="10" name="Shape 5">
            <a:extLst>
              <a:ext uri="{FF2B5EF4-FFF2-40B4-BE49-F238E27FC236}">
                <a16:creationId xmlns:a16="http://schemas.microsoft.com/office/drawing/2014/main" id="{CF0F16CD-C87A-5081-95B5-A556EEFC6F0B}"/>
              </a:ext>
            </a:extLst>
          </p:cNvPr>
          <p:cNvSpPr/>
          <p:nvPr/>
        </p:nvSpPr>
        <p:spPr>
          <a:xfrm>
            <a:off x="580644" y="405079"/>
            <a:ext cx="4572000" cy="523951"/>
          </a:xfrm>
          <a:prstGeom prst="rect">
            <a:avLst/>
          </a:prstGeom>
          <a:solidFill>
            <a:srgbClr val="FFFFFF"/>
          </a:solidFill>
          <a:ln w="12700">
            <a:solidFill>
              <a:srgbClr val="FFFFFF">
                <a:alpha val="0"/>
              </a:srgbClr>
            </a:solidFill>
            <a:prstDash val="solid"/>
          </a:ln>
        </p:spPr>
        <p:txBody>
          <a:bodyPr/>
          <a:lstStyle/>
          <a:p>
            <a:endParaRPr lang="pt-BR"/>
          </a:p>
        </p:txBody>
      </p:sp>
      <p:sp>
        <p:nvSpPr>
          <p:cNvPr id="11" name="Text 6">
            <a:extLst>
              <a:ext uri="{FF2B5EF4-FFF2-40B4-BE49-F238E27FC236}">
                <a16:creationId xmlns:a16="http://schemas.microsoft.com/office/drawing/2014/main" id="{2E97463F-23A8-8F9E-F278-F443407E2847}"/>
              </a:ext>
            </a:extLst>
          </p:cNvPr>
          <p:cNvSpPr txBox="1"/>
          <p:nvPr/>
        </p:nvSpPr>
        <p:spPr>
          <a:xfrm>
            <a:off x="580643" y="929030"/>
            <a:ext cx="6688837" cy="523951"/>
          </a:xfrm>
          <a:prstGeom prst="rect">
            <a:avLst/>
          </a:prstGeom>
          <a:solidFill>
            <a:srgbClr val="FFFFFF"/>
          </a:solidFill>
          <a:ln>
            <a:solidFill>
              <a:srgbClr val="FFFFFF">
                <a:alpha val="0"/>
              </a:srgbClr>
            </a:solidFill>
          </a:ln>
        </p:spPr>
        <p:txBody>
          <a:bodyPr wrap="square" lIns="0" tIns="0" rIns="0" bIns="0" rtlCol="0" anchor="ctr"/>
          <a:lstStyle/>
          <a:p>
            <a:r>
              <a:rPr lang="en-US" sz="3000" dirty="0">
                <a:solidFill>
                  <a:srgbClr val="000000"/>
                </a:solidFill>
                <a:latin typeface="Montserrat" pitchFamily="34" charset="0"/>
                <a:ea typeface="Montserrat" pitchFamily="34" charset="-122"/>
                <a:cs typeface="Montserrat" pitchFamily="34" charset="-120"/>
              </a:rPr>
              <a:t>Real Industrial Application</a:t>
            </a:r>
            <a:endParaRPr lang="en-US" sz="3300" dirty="0"/>
          </a:p>
        </p:txBody>
      </p:sp>
      <p:sp>
        <p:nvSpPr>
          <p:cNvPr id="13" name="Text 7">
            <a:extLst>
              <a:ext uri="{FF2B5EF4-FFF2-40B4-BE49-F238E27FC236}">
                <a16:creationId xmlns:a16="http://schemas.microsoft.com/office/drawing/2014/main" id="{FFC779DC-B473-4606-3C8D-EB31182449F9}"/>
              </a:ext>
            </a:extLst>
          </p:cNvPr>
          <p:cNvSpPr txBox="1"/>
          <p:nvPr/>
        </p:nvSpPr>
        <p:spPr>
          <a:xfrm>
            <a:off x="630022" y="1610884"/>
            <a:ext cx="11097690" cy="2062887"/>
          </a:xfrm>
          <a:prstGeom prst="rect">
            <a:avLst/>
          </a:prstGeom>
          <a:noFill/>
          <a:ln/>
        </p:spPr>
        <p:txBody>
          <a:bodyPr wrap="square" lIns="0" tIns="0" rIns="0" bIns="0" rtlCol="0" anchor="t"/>
          <a:lstStyle>
            <a:lvl1pPr>
              <a:defRPr sz="1400">
                <a:solidFill>
                  <a:srgbClr val="000000"/>
                </a:solidFill>
                <a:latin typeface="Roboto" pitchFamily="34" charset="0"/>
                <a:ea typeface="Roboto" pitchFamily="34" charset="-122"/>
                <a:cs typeface="Roboto" pitchFamily="34" charset="-120"/>
              </a:defRPr>
            </a:lvl1pPr>
          </a:lstStyle>
          <a:p>
            <a:r>
              <a:rPr lang="en-US" dirty="0"/>
              <a:t>The equipment features a multi-tube design suitable for high pulp concentration products, automated control through PLC systems, and compatibility with CIP cleaning. It is designed for </a:t>
            </a:r>
            <a:r>
              <a:rPr lang="en-US" b="1" dirty="0">
                <a:solidFill>
                  <a:srgbClr val="116E48"/>
                </a:solidFill>
                <a:latin typeface="Montserrat" panose="00000500000000000000" pitchFamily="2" charset="0"/>
              </a:rPr>
              <a:t>continuous industrial operation</a:t>
            </a:r>
            <a:r>
              <a:rPr lang="en-US" dirty="0"/>
              <a:t> with </a:t>
            </a:r>
            <a:r>
              <a:rPr lang="en-US" b="1" dirty="0">
                <a:solidFill>
                  <a:srgbClr val="116E48"/>
                </a:solidFill>
                <a:latin typeface="Montserrat" panose="00000500000000000000" pitchFamily="2" charset="0"/>
              </a:rPr>
              <a:t>high reliability</a:t>
            </a:r>
            <a:r>
              <a:rPr lang="en-US" dirty="0"/>
              <a:t>.</a:t>
            </a:r>
          </a:p>
          <a:p>
            <a:endParaRPr lang="en-US" dirty="0"/>
          </a:p>
          <a:p>
            <a:r>
              <a:rPr lang="en-US" dirty="0"/>
              <a:t>Citrotec pasteurization systems are successfully applied in industrial environments, demonstrating </a:t>
            </a:r>
            <a:r>
              <a:rPr lang="en-US" b="1" dirty="0">
                <a:solidFill>
                  <a:srgbClr val="116E48"/>
                </a:solidFill>
                <a:latin typeface="Montserrat" panose="00000500000000000000" pitchFamily="2" charset="0"/>
              </a:rPr>
              <a:t>reliable performance</a:t>
            </a:r>
            <a:r>
              <a:rPr lang="en-US" dirty="0"/>
              <a:t> and </a:t>
            </a:r>
            <a:r>
              <a:rPr lang="en-US" b="1" dirty="0">
                <a:solidFill>
                  <a:srgbClr val="116E48"/>
                </a:solidFill>
                <a:latin typeface="Montserrat" panose="00000500000000000000" pitchFamily="2" charset="0"/>
              </a:rPr>
              <a:t>consistent results</a:t>
            </a:r>
            <a:r>
              <a:rPr lang="en-US" dirty="0"/>
              <a:t>. The equipment is designed to meet </a:t>
            </a:r>
            <a:r>
              <a:rPr lang="en-US" b="1" dirty="0">
                <a:solidFill>
                  <a:srgbClr val="116E48"/>
                </a:solidFill>
                <a:latin typeface="Montserrat" panose="00000500000000000000" pitchFamily="2" charset="0"/>
              </a:rPr>
              <a:t>real production demands with stability and efficiency</a:t>
            </a:r>
            <a:r>
              <a:rPr lang="en-US" dirty="0"/>
              <a:t>.</a:t>
            </a:r>
          </a:p>
        </p:txBody>
      </p:sp>
      <p:sp>
        <p:nvSpPr>
          <p:cNvPr id="9" name="Retângulo 8">
            <a:extLst>
              <a:ext uri="{FF2B5EF4-FFF2-40B4-BE49-F238E27FC236}">
                <a16:creationId xmlns:a16="http://schemas.microsoft.com/office/drawing/2014/main" id="{559B143F-0E28-A8FD-B61E-72BAE49FD5F9}"/>
              </a:ext>
            </a:extLst>
          </p:cNvPr>
          <p:cNvSpPr/>
          <p:nvPr/>
        </p:nvSpPr>
        <p:spPr>
          <a:xfrm>
            <a:off x="223520" y="3348220"/>
            <a:ext cx="11968479" cy="2382727"/>
          </a:xfrm>
          <a:prstGeom prst="rect">
            <a:avLst/>
          </a:prstGeom>
          <a:solidFill>
            <a:srgbClr val="F4AD17"/>
          </a:solidFill>
          <a:ln>
            <a:solidFill>
              <a:srgbClr val="F4AD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a:extLst>
              <a:ext uri="{FF2B5EF4-FFF2-40B4-BE49-F238E27FC236}">
                <a16:creationId xmlns:a16="http://schemas.microsoft.com/office/drawing/2014/main" id="{D26D7377-6988-161F-8803-99C5FF285579}"/>
              </a:ext>
            </a:extLst>
          </p:cNvPr>
          <p:cNvPicPr>
            <a:picLocks noChangeAspect="1"/>
          </p:cNvPicPr>
          <p:nvPr/>
        </p:nvPicPr>
        <p:blipFill>
          <a:blip r:embed="rId3"/>
          <a:srcRect l="7950" t="21324" b="26735"/>
          <a:stretch>
            <a:fillRect/>
          </a:stretch>
        </p:blipFill>
        <p:spPr>
          <a:xfrm>
            <a:off x="148732" y="3021092"/>
            <a:ext cx="10215409" cy="3842687"/>
          </a:xfrm>
          <a:prstGeom prst="rect">
            <a:avLst/>
          </a:prstGeom>
        </p:spPr>
      </p:pic>
      <p:pic>
        <p:nvPicPr>
          <p:cNvPr id="19" name="Imagem 18">
            <a:extLst>
              <a:ext uri="{FF2B5EF4-FFF2-40B4-BE49-F238E27FC236}">
                <a16:creationId xmlns:a16="http://schemas.microsoft.com/office/drawing/2014/main" id="{4DB27DFD-3574-E24C-64B6-1C2B40D8DFA8}"/>
              </a:ext>
            </a:extLst>
          </p:cNvPr>
          <p:cNvPicPr>
            <a:picLocks noChangeAspect="1"/>
          </p:cNvPicPr>
          <p:nvPr/>
        </p:nvPicPr>
        <p:blipFill>
          <a:blip r:embed="rId4"/>
          <a:srcRect r="60701"/>
          <a:stretch>
            <a:fillRect/>
          </a:stretch>
        </p:blipFill>
        <p:spPr>
          <a:xfrm>
            <a:off x="482048" y="4631948"/>
            <a:ext cx="954046" cy="1704647"/>
          </a:xfrm>
          <a:prstGeom prst="rect">
            <a:avLst/>
          </a:prstGeom>
        </p:spPr>
      </p:pic>
      <p:pic>
        <p:nvPicPr>
          <p:cNvPr id="21" name="Imagem 20">
            <a:extLst>
              <a:ext uri="{FF2B5EF4-FFF2-40B4-BE49-F238E27FC236}">
                <a16:creationId xmlns:a16="http://schemas.microsoft.com/office/drawing/2014/main" id="{B8B57164-8FAF-BA0D-4D4E-9F4B1B630651}"/>
              </a:ext>
            </a:extLst>
          </p:cNvPr>
          <p:cNvPicPr>
            <a:picLocks noChangeAspect="1"/>
          </p:cNvPicPr>
          <p:nvPr/>
        </p:nvPicPr>
        <p:blipFill>
          <a:blip r:embed="rId5"/>
          <a:srcRect l="67045" b="25756"/>
          <a:stretch>
            <a:fillRect/>
          </a:stretch>
        </p:blipFill>
        <p:spPr>
          <a:xfrm>
            <a:off x="7665945" y="4580978"/>
            <a:ext cx="902603" cy="1356419"/>
          </a:xfrm>
          <a:prstGeom prst="rect">
            <a:avLst/>
          </a:prstGeom>
        </p:spPr>
      </p:pic>
      <p:pic>
        <p:nvPicPr>
          <p:cNvPr id="34" name="Imagem 33">
            <a:extLst>
              <a:ext uri="{FF2B5EF4-FFF2-40B4-BE49-F238E27FC236}">
                <a16:creationId xmlns:a16="http://schemas.microsoft.com/office/drawing/2014/main" id="{2E4EE5A8-270B-2F2E-C9BA-4014664DF304}"/>
              </a:ext>
            </a:extLst>
          </p:cNvPr>
          <p:cNvPicPr>
            <a:picLocks noChangeAspect="1"/>
          </p:cNvPicPr>
          <p:nvPr/>
        </p:nvPicPr>
        <p:blipFill>
          <a:blip r:embed="rId6"/>
          <a:srcRect b="29819"/>
          <a:stretch>
            <a:fillRect/>
          </a:stretch>
        </p:blipFill>
        <p:spPr>
          <a:xfrm>
            <a:off x="2011984" y="3187981"/>
            <a:ext cx="1832416" cy="857337"/>
          </a:xfrm>
          <a:prstGeom prst="rect">
            <a:avLst/>
          </a:prstGeom>
        </p:spPr>
      </p:pic>
      <p:pic>
        <p:nvPicPr>
          <p:cNvPr id="37" name="Imagem 36">
            <a:extLst>
              <a:ext uri="{FF2B5EF4-FFF2-40B4-BE49-F238E27FC236}">
                <a16:creationId xmlns:a16="http://schemas.microsoft.com/office/drawing/2014/main" id="{C5CCD474-6779-0536-523E-D8F9C27CB795}"/>
              </a:ext>
            </a:extLst>
          </p:cNvPr>
          <p:cNvPicPr>
            <a:picLocks noChangeAspect="1"/>
          </p:cNvPicPr>
          <p:nvPr/>
        </p:nvPicPr>
        <p:blipFill>
          <a:blip r:embed="rId6"/>
          <a:srcRect l="32604" t="73170" r="32748" b="5714"/>
          <a:stretch>
            <a:fillRect/>
          </a:stretch>
        </p:blipFill>
        <p:spPr>
          <a:xfrm>
            <a:off x="2142050" y="3787897"/>
            <a:ext cx="634899" cy="257955"/>
          </a:xfrm>
          <a:prstGeom prst="rect">
            <a:avLst/>
          </a:prstGeom>
        </p:spPr>
      </p:pic>
      <p:pic>
        <p:nvPicPr>
          <p:cNvPr id="45" name="Imagem 44">
            <a:extLst>
              <a:ext uri="{FF2B5EF4-FFF2-40B4-BE49-F238E27FC236}">
                <a16:creationId xmlns:a16="http://schemas.microsoft.com/office/drawing/2014/main" id="{6F2A89CB-4291-D80F-2476-A2290B365CD6}"/>
              </a:ext>
            </a:extLst>
          </p:cNvPr>
          <p:cNvPicPr>
            <a:picLocks noChangeAspect="1"/>
          </p:cNvPicPr>
          <p:nvPr/>
        </p:nvPicPr>
        <p:blipFill>
          <a:blip r:embed="rId7"/>
          <a:srcRect b="28321"/>
          <a:stretch>
            <a:fillRect/>
          </a:stretch>
        </p:blipFill>
        <p:spPr>
          <a:xfrm>
            <a:off x="3769718" y="3130663"/>
            <a:ext cx="2075343" cy="991721"/>
          </a:xfrm>
          <a:prstGeom prst="rect">
            <a:avLst/>
          </a:prstGeom>
        </p:spPr>
      </p:pic>
      <p:pic>
        <p:nvPicPr>
          <p:cNvPr id="8" name="Imagem 7">
            <a:extLst>
              <a:ext uri="{FF2B5EF4-FFF2-40B4-BE49-F238E27FC236}">
                <a16:creationId xmlns:a16="http://schemas.microsoft.com/office/drawing/2014/main" id="{DDE0EEEC-482C-0412-CC7F-1FA757CB11B3}"/>
              </a:ext>
            </a:extLst>
          </p:cNvPr>
          <p:cNvPicPr>
            <a:picLocks noChangeAspect="1"/>
          </p:cNvPicPr>
          <p:nvPr/>
        </p:nvPicPr>
        <p:blipFill>
          <a:blip r:embed="rId8"/>
          <a:srcRect b="54832"/>
          <a:stretch>
            <a:fillRect/>
          </a:stretch>
        </p:blipFill>
        <p:spPr>
          <a:xfrm>
            <a:off x="6327761" y="3288681"/>
            <a:ext cx="703961" cy="476944"/>
          </a:xfrm>
          <a:prstGeom prst="rect">
            <a:avLst/>
          </a:prstGeom>
        </p:spPr>
      </p:pic>
      <p:pic>
        <p:nvPicPr>
          <p:cNvPr id="14" name="Imagem 13">
            <a:extLst>
              <a:ext uri="{FF2B5EF4-FFF2-40B4-BE49-F238E27FC236}">
                <a16:creationId xmlns:a16="http://schemas.microsoft.com/office/drawing/2014/main" id="{BFEA302C-C382-53F8-B3A5-00EE51D33E1F}"/>
              </a:ext>
            </a:extLst>
          </p:cNvPr>
          <p:cNvPicPr>
            <a:picLocks noChangeAspect="1"/>
          </p:cNvPicPr>
          <p:nvPr/>
        </p:nvPicPr>
        <p:blipFill>
          <a:blip r:embed="rId9"/>
          <a:srcRect l="43399" t="48107" r="44247" b="28778"/>
          <a:stretch>
            <a:fillRect/>
          </a:stretch>
        </p:blipFill>
        <p:spPr>
          <a:xfrm>
            <a:off x="6522464" y="3746101"/>
            <a:ext cx="289401" cy="361011"/>
          </a:xfrm>
          <a:prstGeom prst="rect">
            <a:avLst/>
          </a:prstGeom>
        </p:spPr>
      </p:pic>
      <p:pic>
        <p:nvPicPr>
          <p:cNvPr id="16" name="Imagem 15">
            <a:extLst>
              <a:ext uri="{FF2B5EF4-FFF2-40B4-BE49-F238E27FC236}">
                <a16:creationId xmlns:a16="http://schemas.microsoft.com/office/drawing/2014/main" id="{7225B3B2-B562-7761-CE7D-9533E5C01E87}"/>
              </a:ext>
            </a:extLst>
          </p:cNvPr>
          <p:cNvPicPr>
            <a:picLocks noChangeAspect="1"/>
          </p:cNvPicPr>
          <p:nvPr/>
        </p:nvPicPr>
        <p:blipFill>
          <a:blip r:embed="rId8"/>
          <a:srcRect t="69768" b="22687"/>
          <a:stretch>
            <a:fillRect/>
          </a:stretch>
        </p:blipFill>
        <p:spPr>
          <a:xfrm>
            <a:off x="6560230" y="3798041"/>
            <a:ext cx="1644681" cy="186127"/>
          </a:xfrm>
          <a:prstGeom prst="rect">
            <a:avLst/>
          </a:prstGeom>
        </p:spPr>
      </p:pic>
      <p:pic>
        <p:nvPicPr>
          <p:cNvPr id="18" name="Imagem 17">
            <a:extLst>
              <a:ext uri="{FF2B5EF4-FFF2-40B4-BE49-F238E27FC236}">
                <a16:creationId xmlns:a16="http://schemas.microsoft.com/office/drawing/2014/main" id="{FC7B6024-6423-1910-7D8C-0A0A576D367B}"/>
              </a:ext>
            </a:extLst>
          </p:cNvPr>
          <p:cNvPicPr>
            <a:picLocks noChangeAspect="1"/>
          </p:cNvPicPr>
          <p:nvPr/>
        </p:nvPicPr>
        <p:blipFill>
          <a:blip r:embed="rId10"/>
          <a:srcRect l="492" t="14984" r="632" b="12468"/>
          <a:stretch>
            <a:fillRect/>
          </a:stretch>
        </p:blipFill>
        <p:spPr>
          <a:xfrm>
            <a:off x="9253493" y="3021527"/>
            <a:ext cx="2946121" cy="3842687"/>
          </a:xfrm>
          <a:prstGeom prst="rect">
            <a:avLst/>
          </a:prstGeom>
          <a:ln w="76200">
            <a:noFill/>
          </a:ln>
        </p:spPr>
      </p:pic>
      <p:pic>
        <p:nvPicPr>
          <p:cNvPr id="5" name="Image 0" descr="preencoded.png">
            <a:extLst>
              <a:ext uri="{FF2B5EF4-FFF2-40B4-BE49-F238E27FC236}">
                <a16:creationId xmlns:a16="http://schemas.microsoft.com/office/drawing/2014/main" id="{AB5F4D80-2555-BD07-7F04-2947AB8E4BE6}"/>
              </a:ext>
            </a:extLst>
          </p:cNvPr>
          <p:cNvPicPr>
            <a:picLocks noChangeAspect="1"/>
          </p:cNvPicPr>
          <p:nvPr/>
        </p:nvPicPr>
        <p:blipFill>
          <a:blip r:embed="rId11"/>
          <a:srcRect/>
          <a:stretch/>
        </p:blipFill>
        <p:spPr>
          <a:xfrm>
            <a:off x="109220" y="0"/>
            <a:ext cx="114300" cy="6858000"/>
          </a:xfrm>
          <a:prstGeom prst="rect">
            <a:avLst/>
          </a:prstGeom>
        </p:spPr>
      </p:pic>
      <p:pic>
        <p:nvPicPr>
          <p:cNvPr id="6" name="Image 1" descr="preencoded.png">
            <a:extLst>
              <a:ext uri="{FF2B5EF4-FFF2-40B4-BE49-F238E27FC236}">
                <a16:creationId xmlns:a16="http://schemas.microsoft.com/office/drawing/2014/main" id="{5248B4F1-A402-3EDE-4E1B-5D66E45008A8}"/>
              </a:ext>
            </a:extLst>
          </p:cNvPr>
          <p:cNvPicPr>
            <a:picLocks noChangeAspect="1"/>
          </p:cNvPicPr>
          <p:nvPr/>
        </p:nvPicPr>
        <p:blipFill>
          <a:blip r:embed="rId12"/>
          <a:srcRect/>
          <a:stretch/>
        </p:blipFill>
        <p:spPr>
          <a:xfrm>
            <a:off x="1115" y="0"/>
            <a:ext cx="114404" cy="6864213"/>
          </a:xfrm>
          <a:prstGeom prst="rect">
            <a:avLst/>
          </a:prstGeom>
        </p:spPr>
      </p:pic>
      <p:sp>
        <p:nvSpPr>
          <p:cNvPr id="20" name="Text 6">
            <a:extLst>
              <a:ext uri="{FF2B5EF4-FFF2-40B4-BE49-F238E27FC236}">
                <a16:creationId xmlns:a16="http://schemas.microsoft.com/office/drawing/2014/main" id="{A16A167F-D1FC-8171-6BEF-3600AEA791E2}"/>
              </a:ext>
            </a:extLst>
          </p:cNvPr>
          <p:cNvSpPr txBox="1"/>
          <p:nvPr/>
        </p:nvSpPr>
        <p:spPr>
          <a:xfrm>
            <a:off x="9346872" y="6382175"/>
            <a:ext cx="2759362" cy="523951"/>
          </a:xfrm>
          <a:prstGeom prst="rect">
            <a:avLst/>
          </a:prstGeom>
          <a:noFill/>
          <a:ln>
            <a:solidFill>
              <a:srgbClr val="FFFFFF">
                <a:alpha val="0"/>
              </a:srgbClr>
            </a:solidFill>
          </a:ln>
        </p:spPr>
        <p:txBody>
          <a:bodyPr wrap="square" lIns="0" tIns="0" rIns="0" bIns="0" rtlCol="0" anchor="ctr"/>
          <a:lstStyle/>
          <a:p>
            <a:pPr marL="0" indent="0" algn="ctr">
              <a:buNone/>
            </a:pPr>
            <a:r>
              <a:rPr lang="en-US" sz="1200" b="1" dirty="0">
                <a:solidFill>
                  <a:srgbClr val="FAA61A"/>
                </a:solidFill>
                <a:latin typeface="Montserrat" pitchFamily="34" charset="0"/>
                <a:ea typeface="Montserrat" pitchFamily="34" charset="-122"/>
                <a:cs typeface="Montserrat" pitchFamily="34" charset="-120"/>
              </a:rPr>
              <a:t>PASTEURIZED PREMIUM PULP</a:t>
            </a:r>
            <a:endParaRPr lang="en-US" sz="1200" b="1" dirty="0">
              <a:solidFill>
                <a:srgbClr val="FAA61A"/>
              </a:solidFill>
            </a:endParaRPr>
          </a:p>
        </p:txBody>
      </p:sp>
      <p:pic>
        <p:nvPicPr>
          <p:cNvPr id="2" name="Imagem 1">
            <a:extLst>
              <a:ext uri="{FF2B5EF4-FFF2-40B4-BE49-F238E27FC236}">
                <a16:creationId xmlns:a16="http://schemas.microsoft.com/office/drawing/2014/main" id="{D05E28A7-CE54-5752-F391-AE245024C48A}"/>
              </a:ext>
            </a:extLst>
          </p:cNvPr>
          <p:cNvPicPr>
            <a:picLocks noChangeAspect="1"/>
          </p:cNvPicPr>
          <p:nvPr/>
        </p:nvPicPr>
        <p:blipFill>
          <a:blip r:embed="rId13"/>
          <a:stretch>
            <a:fillRect/>
          </a:stretch>
        </p:blipFill>
        <p:spPr>
          <a:xfrm>
            <a:off x="381392" y="251502"/>
            <a:ext cx="1844643" cy="378983"/>
          </a:xfrm>
          <a:prstGeom prst="rect">
            <a:avLst/>
          </a:prstGeom>
        </p:spPr>
      </p:pic>
      <p:sp>
        <p:nvSpPr>
          <p:cNvPr id="4" name="Retângulo 3">
            <a:extLst>
              <a:ext uri="{FF2B5EF4-FFF2-40B4-BE49-F238E27FC236}">
                <a16:creationId xmlns:a16="http://schemas.microsoft.com/office/drawing/2014/main" id="{A051023A-0292-4651-C6FB-D5E872713F31}"/>
              </a:ext>
            </a:extLst>
          </p:cNvPr>
          <p:cNvSpPr/>
          <p:nvPr/>
        </p:nvSpPr>
        <p:spPr>
          <a:xfrm>
            <a:off x="5064351" y="3813418"/>
            <a:ext cx="561140" cy="113833"/>
          </a:xfrm>
          <a:prstGeom prst="rect">
            <a:avLst/>
          </a:prstGeom>
          <a:solidFill>
            <a:schemeClr val="bg1"/>
          </a:solidFill>
          <a:ln>
            <a:solidFill>
              <a:srgbClr val="719A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700" b="1" dirty="0">
                <a:solidFill>
                  <a:srgbClr val="16382C"/>
                </a:solidFill>
              </a:rPr>
              <a:t>STEAM</a:t>
            </a:r>
          </a:p>
        </p:txBody>
      </p:sp>
      <p:sp>
        <p:nvSpPr>
          <p:cNvPr id="15" name="CaixaDeTexto 14">
            <a:extLst>
              <a:ext uri="{FF2B5EF4-FFF2-40B4-BE49-F238E27FC236}">
                <a16:creationId xmlns:a16="http://schemas.microsoft.com/office/drawing/2014/main" id="{E53B8E0E-8EF7-7456-54FD-1CBD2D05C110}"/>
              </a:ext>
            </a:extLst>
          </p:cNvPr>
          <p:cNvSpPr txBox="1"/>
          <p:nvPr/>
        </p:nvSpPr>
        <p:spPr>
          <a:xfrm>
            <a:off x="5054496" y="3636341"/>
            <a:ext cx="699964" cy="200055"/>
          </a:xfrm>
          <a:prstGeom prst="rect">
            <a:avLst/>
          </a:prstGeom>
          <a:noFill/>
        </p:spPr>
        <p:txBody>
          <a:bodyPr wrap="square">
            <a:spAutoFit/>
          </a:bodyPr>
          <a:lstStyle/>
          <a:p>
            <a:r>
              <a:rPr lang="en-US" sz="700" b="1" dirty="0">
                <a:solidFill>
                  <a:schemeClr val="tx1">
                    <a:lumMod val="85000"/>
                    <a:lumOff val="15000"/>
                  </a:schemeClr>
                </a:solidFill>
                <a:highlight>
                  <a:srgbClr val="FAA61A"/>
                </a:highlight>
                <a:latin typeface="Montserrat" panose="00000500000000000000" pitchFamily="2" charset="0"/>
              </a:rPr>
              <a:t>400kg/h</a:t>
            </a:r>
            <a:endParaRPr lang="pt-BR" sz="700" dirty="0">
              <a:solidFill>
                <a:schemeClr val="tx1">
                  <a:lumMod val="85000"/>
                  <a:lumOff val="15000"/>
                </a:schemeClr>
              </a:solidFill>
              <a:highlight>
                <a:srgbClr val="FAA61A"/>
              </a:highlight>
            </a:endParaRPr>
          </a:p>
        </p:txBody>
      </p:sp>
      <p:sp>
        <p:nvSpPr>
          <p:cNvPr id="17" name="CaixaDeTexto 16">
            <a:extLst>
              <a:ext uri="{FF2B5EF4-FFF2-40B4-BE49-F238E27FC236}">
                <a16:creationId xmlns:a16="http://schemas.microsoft.com/office/drawing/2014/main" id="{BAE58109-6B19-4667-E5D6-C3D891A2165A}"/>
              </a:ext>
            </a:extLst>
          </p:cNvPr>
          <p:cNvSpPr txBox="1"/>
          <p:nvPr/>
        </p:nvSpPr>
        <p:spPr>
          <a:xfrm>
            <a:off x="7542090" y="6163724"/>
            <a:ext cx="1026458" cy="415498"/>
          </a:xfrm>
          <a:prstGeom prst="rect">
            <a:avLst/>
          </a:prstGeom>
          <a:noFill/>
        </p:spPr>
        <p:txBody>
          <a:bodyPr wrap="square">
            <a:spAutoFit/>
          </a:bodyPr>
          <a:lstStyle/>
          <a:p>
            <a:pPr algn="ctr"/>
            <a:r>
              <a:rPr lang="en-US" sz="700" b="1" dirty="0">
                <a:solidFill>
                  <a:schemeClr val="tx1">
                    <a:lumMod val="85000"/>
                    <a:lumOff val="15000"/>
                  </a:schemeClr>
                </a:solidFill>
                <a:highlight>
                  <a:srgbClr val="FAA61A"/>
                </a:highlight>
                <a:latin typeface="Montserrat" panose="00000500000000000000" pitchFamily="2" charset="0"/>
              </a:rPr>
              <a:t>765kg/h PASTEURIZED PREMIUM JUICE</a:t>
            </a:r>
            <a:endParaRPr lang="pt-BR" sz="700" dirty="0">
              <a:solidFill>
                <a:schemeClr val="tx1">
                  <a:lumMod val="85000"/>
                  <a:lumOff val="15000"/>
                </a:schemeClr>
              </a:solidFill>
              <a:highlight>
                <a:srgbClr val="FAA61A"/>
              </a:highlight>
            </a:endParaRPr>
          </a:p>
        </p:txBody>
      </p:sp>
      <p:sp>
        <p:nvSpPr>
          <p:cNvPr id="22" name="CaixaDeTexto 21">
            <a:extLst>
              <a:ext uri="{FF2B5EF4-FFF2-40B4-BE49-F238E27FC236}">
                <a16:creationId xmlns:a16="http://schemas.microsoft.com/office/drawing/2014/main" id="{79576999-F824-EBE4-A7C2-4883D6DD4B86}"/>
              </a:ext>
            </a:extLst>
          </p:cNvPr>
          <p:cNvSpPr txBox="1"/>
          <p:nvPr/>
        </p:nvSpPr>
        <p:spPr>
          <a:xfrm>
            <a:off x="6970407" y="3625299"/>
            <a:ext cx="1190606" cy="200055"/>
          </a:xfrm>
          <a:prstGeom prst="rect">
            <a:avLst/>
          </a:prstGeom>
          <a:noFill/>
        </p:spPr>
        <p:txBody>
          <a:bodyPr wrap="square">
            <a:spAutoFit/>
          </a:bodyPr>
          <a:lstStyle/>
          <a:p>
            <a:r>
              <a:rPr lang="pt-BR" sz="700" b="1" dirty="0">
                <a:solidFill>
                  <a:schemeClr val="tx1">
                    <a:lumMod val="85000"/>
                    <a:lumOff val="15000"/>
                  </a:schemeClr>
                </a:solidFill>
                <a:highlight>
                  <a:srgbClr val="FAA61A"/>
                </a:highlight>
                <a:latin typeface="Montserrat" panose="00000500000000000000" pitchFamily="2" charset="0"/>
              </a:rPr>
              <a:t>8 m³/h </a:t>
            </a:r>
            <a:r>
              <a:rPr lang="pt-BR" sz="700" b="1" dirty="0" err="1">
                <a:solidFill>
                  <a:schemeClr val="tx1">
                    <a:lumMod val="85000"/>
                    <a:lumOff val="15000"/>
                  </a:schemeClr>
                </a:solidFill>
                <a:highlight>
                  <a:srgbClr val="FAA61A"/>
                </a:highlight>
                <a:latin typeface="Montserrat" panose="00000500000000000000" pitchFamily="2" charset="0"/>
              </a:rPr>
              <a:t>at</a:t>
            </a:r>
            <a:r>
              <a:rPr lang="pt-BR" sz="700" b="1" dirty="0">
                <a:solidFill>
                  <a:schemeClr val="tx1">
                    <a:lumMod val="85000"/>
                    <a:lumOff val="15000"/>
                  </a:schemeClr>
                </a:solidFill>
                <a:highlight>
                  <a:srgbClr val="FAA61A"/>
                </a:highlight>
                <a:latin typeface="Montserrat" panose="00000500000000000000" pitchFamily="2" charset="0"/>
              </a:rPr>
              <a:t> -5°C</a:t>
            </a:r>
          </a:p>
        </p:txBody>
      </p:sp>
      <p:sp>
        <p:nvSpPr>
          <p:cNvPr id="23" name="CaixaDeTexto 22">
            <a:extLst>
              <a:ext uri="{FF2B5EF4-FFF2-40B4-BE49-F238E27FC236}">
                <a16:creationId xmlns:a16="http://schemas.microsoft.com/office/drawing/2014/main" id="{47D05759-1F97-7215-AF8E-BFD85FE4E7F4}"/>
              </a:ext>
            </a:extLst>
          </p:cNvPr>
          <p:cNvSpPr txBox="1"/>
          <p:nvPr/>
        </p:nvSpPr>
        <p:spPr>
          <a:xfrm>
            <a:off x="2187473" y="3621314"/>
            <a:ext cx="699964" cy="200055"/>
          </a:xfrm>
          <a:prstGeom prst="rect">
            <a:avLst/>
          </a:prstGeom>
          <a:noFill/>
        </p:spPr>
        <p:txBody>
          <a:bodyPr wrap="square">
            <a:spAutoFit/>
          </a:bodyPr>
          <a:lstStyle/>
          <a:p>
            <a:r>
              <a:rPr lang="en-US" sz="700" b="1" dirty="0">
                <a:solidFill>
                  <a:schemeClr val="tx1">
                    <a:lumMod val="85000"/>
                    <a:lumOff val="15000"/>
                  </a:schemeClr>
                </a:solidFill>
                <a:highlight>
                  <a:srgbClr val="FAA61A"/>
                </a:highlight>
                <a:latin typeface="Montserrat" panose="00000500000000000000" pitchFamily="2" charset="0"/>
              </a:rPr>
              <a:t>70.5 HP</a:t>
            </a:r>
            <a:endParaRPr lang="pt-BR" sz="700" dirty="0">
              <a:solidFill>
                <a:schemeClr val="tx1">
                  <a:lumMod val="85000"/>
                  <a:lumOff val="15000"/>
                </a:schemeClr>
              </a:solidFill>
              <a:highlight>
                <a:srgbClr val="FAA61A"/>
              </a:highlight>
            </a:endParaRPr>
          </a:p>
        </p:txBody>
      </p:sp>
      <p:sp>
        <p:nvSpPr>
          <p:cNvPr id="24" name="CaixaDeTexto 23">
            <a:extLst>
              <a:ext uri="{FF2B5EF4-FFF2-40B4-BE49-F238E27FC236}">
                <a16:creationId xmlns:a16="http://schemas.microsoft.com/office/drawing/2014/main" id="{7630472C-D03C-5C82-32F3-8555CA53F361}"/>
              </a:ext>
            </a:extLst>
          </p:cNvPr>
          <p:cNvSpPr txBox="1"/>
          <p:nvPr/>
        </p:nvSpPr>
        <p:spPr>
          <a:xfrm>
            <a:off x="8341495" y="6165416"/>
            <a:ext cx="1026458" cy="415498"/>
          </a:xfrm>
          <a:prstGeom prst="rect">
            <a:avLst/>
          </a:prstGeom>
          <a:noFill/>
        </p:spPr>
        <p:txBody>
          <a:bodyPr wrap="square">
            <a:spAutoFit/>
          </a:bodyPr>
          <a:lstStyle/>
          <a:p>
            <a:pPr algn="ctr"/>
            <a:r>
              <a:rPr lang="en-US" sz="700" b="1" dirty="0">
                <a:solidFill>
                  <a:schemeClr val="tx1">
                    <a:lumMod val="85000"/>
                    <a:lumOff val="15000"/>
                  </a:schemeClr>
                </a:solidFill>
                <a:highlight>
                  <a:srgbClr val="FAA61A"/>
                </a:highlight>
                <a:latin typeface="Montserrat" panose="00000500000000000000" pitchFamily="2" charset="0"/>
              </a:rPr>
              <a:t>765kg/h PASTEURIZED PREMIUM PULP</a:t>
            </a:r>
            <a:endParaRPr lang="pt-BR" sz="700" dirty="0">
              <a:solidFill>
                <a:schemeClr val="tx1">
                  <a:lumMod val="85000"/>
                  <a:lumOff val="15000"/>
                </a:schemeClr>
              </a:solidFill>
              <a:highlight>
                <a:srgbClr val="FAA61A"/>
              </a:highlight>
            </a:endParaRPr>
          </a:p>
        </p:txBody>
      </p:sp>
      <p:sp>
        <p:nvSpPr>
          <p:cNvPr id="25" name="CaixaDeTexto 24">
            <a:extLst>
              <a:ext uri="{FF2B5EF4-FFF2-40B4-BE49-F238E27FC236}">
                <a16:creationId xmlns:a16="http://schemas.microsoft.com/office/drawing/2014/main" id="{09EB71EC-0A9E-4E8C-8C9C-2C37B3FA93AC}"/>
              </a:ext>
            </a:extLst>
          </p:cNvPr>
          <p:cNvSpPr txBox="1"/>
          <p:nvPr/>
        </p:nvSpPr>
        <p:spPr>
          <a:xfrm>
            <a:off x="736130" y="5994690"/>
            <a:ext cx="699964" cy="307777"/>
          </a:xfrm>
          <a:prstGeom prst="rect">
            <a:avLst/>
          </a:prstGeom>
          <a:noFill/>
        </p:spPr>
        <p:txBody>
          <a:bodyPr wrap="square">
            <a:spAutoFit/>
          </a:bodyPr>
          <a:lstStyle/>
          <a:p>
            <a:r>
              <a:rPr lang="en-US" sz="700" b="1" dirty="0">
                <a:solidFill>
                  <a:schemeClr val="tx1">
                    <a:lumMod val="85000"/>
                    <a:lumOff val="15000"/>
                  </a:schemeClr>
                </a:solidFill>
                <a:highlight>
                  <a:srgbClr val="FAA61A"/>
                </a:highlight>
                <a:latin typeface="Montserrat" panose="00000500000000000000" pitchFamily="2" charset="0"/>
              </a:rPr>
              <a:t>9,000kg/h </a:t>
            </a:r>
          </a:p>
          <a:p>
            <a:r>
              <a:rPr lang="en-US" sz="700" b="1" dirty="0">
                <a:solidFill>
                  <a:schemeClr val="tx1">
                    <a:lumMod val="85000"/>
                    <a:lumOff val="15000"/>
                  </a:schemeClr>
                </a:solidFill>
                <a:highlight>
                  <a:srgbClr val="FAA61A"/>
                </a:highlight>
                <a:latin typeface="Montserrat" panose="00000500000000000000" pitchFamily="2" charset="0"/>
              </a:rPr>
              <a:t>PULP 12%</a:t>
            </a:r>
            <a:endParaRPr lang="pt-BR" sz="700" dirty="0">
              <a:solidFill>
                <a:schemeClr val="tx1">
                  <a:lumMod val="85000"/>
                  <a:lumOff val="15000"/>
                </a:schemeClr>
              </a:solidFill>
              <a:highlight>
                <a:srgbClr val="FAA61A"/>
              </a:highlight>
            </a:endParaRPr>
          </a:p>
        </p:txBody>
      </p:sp>
      <p:sp>
        <p:nvSpPr>
          <p:cNvPr id="27" name="CaixaDeTexto 26">
            <a:extLst>
              <a:ext uri="{FF2B5EF4-FFF2-40B4-BE49-F238E27FC236}">
                <a16:creationId xmlns:a16="http://schemas.microsoft.com/office/drawing/2014/main" id="{15B12758-E5D8-9512-650C-1C60002ED62E}"/>
              </a:ext>
            </a:extLst>
          </p:cNvPr>
          <p:cNvSpPr txBox="1"/>
          <p:nvPr/>
        </p:nvSpPr>
        <p:spPr>
          <a:xfrm>
            <a:off x="153703" y="2814642"/>
            <a:ext cx="6098650" cy="261610"/>
          </a:xfrm>
          <a:prstGeom prst="rect">
            <a:avLst/>
          </a:prstGeom>
          <a:noFill/>
        </p:spPr>
        <p:txBody>
          <a:bodyPr wrap="square">
            <a:spAutoFit/>
          </a:bodyPr>
          <a:lstStyle/>
          <a:p>
            <a:r>
              <a:rPr lang="en-US" sz="1050" dirty="0">
                <a:solidFill>
                  <a:schemeClr val="tx1">
                    <a:lumMod val="65000"/>
                    <a:lumOff val="35000"/>
                  </a:schemeClr>
                </a:solidFill>
              </a:rPr>
              <a:t>*Data obtained from a specific case study. Consult Citrotec for more details.</a:t>
            </a:r>
            <a:endParaRPr lang="pt-BR" sz="1050" dirty="0">
              <a:solidFill>
                <a:schemeClr val="tx1">
                  <a:lumMod val="65000"/>
                  <a:lumOff val="35000"/>
                </a:schemeClr>
              </a:solidFill>
            </a:endParaRPr>
          </a:p>
        </p:txBody>
      </p:sp>
      <p:pic>
        <p:nvPicPr>
          <p:cNvPr id="28" name="Imagem 27">
            <a:extLst>
              <a:ext uri="{FF2B5EF4-FFF2-40B4-BE49-F238E27FC236}">
                <a16:creationId xmlns:a16="http://schemas.microsoft.com/office/drawing/2014/main" id="{945B5C78-4049-BBB5-079C-880AD562C934}"/>
              </a:ext>
            </a:extLst>
          </p:cNvPr>
          <p:cNvPicPr>
            <a:picLocks noChangeAspect="1"/>
          </p:cNvPicPr>
          <p:nvPr/>
        </p:nvPicPr>
        <p:blipFill>
          <a:blip r:embed="rId4"/>
          <a:srcRect l="39856"/>
          <a:stretch>
            <a:fillRect/>
          </a:stretch>
        </p:blipFill>
        <p:spPr>
          <a:xfrm rot="5400000">
            <a:off x="3882044" y="6193244"/>
            <a:ext cx="793031" cy="925876"/>
          </a:xfrm>
          <a:prstGeom prst="rect">
            <a:avLst/>
          </a:prstGeom>
        </p:spPr>
      </p:pic>
      <p:sp>
        <p:nvSpPr>
          <p:cNvPr id="29" name="CaixaDeTexto 28">
            <a:extLst>
              <a:ext uri="{FF2B5EF4-FFF2-40B4-BE49-F238E27FC236}">
                <a16:creationId xmlns:a16="http://schemas.microsoft.com/office/drawing/2014/main" id="{9EE13606-A41B-1319-B581-3297ACDF8442}"/>
              </a:ext>
            </a:extLst>
          </p:cNvPr>
          <p:cNvSpPr txBox="1"/>
          <p:nvPr/>
        </p:nvSpPr>
        <p:spPr>
          <a:xfrm>
            <a:off x="4360879" y="6253073"/>
            <a:ext cx="1429201" cy="523220"/>
          </a:xfrm>
          <a:prstGeom prst="rect">
            <a:avLst/>
          </a:prstGeom>
          <a:noFill/>
        </p:spPr>
        <p:txBody>
          <a:bodyPr wrap="square">
            <a:spAutoFit/>
          </a:bodyPr>
          <a:lstStyle/>
          <a:p>
            <a:pPr algn="ctr"/>
            <a:r>
              <a:rPr lang="en-US" sz="700" b="1" dirty="0">
                <a:solidFill>
                  <a:schemeClr val="tx1">
                    <a:lumMod val="85000"/>
                    <a:lumOff val="15000"/>
                  </a:schemeClr>
                </a:solidFill>
                <a:highlight>
                  <a:srgbClr val="FAA61A"/>
                </a:highlight>
                <a:latin typeface="Montserrat" panose="00000500000000000000" pitchFamily="2" charset="0"/>
              </a:rPr>
              <a:t>LOW PULP RAW JUICE</a:t>
            </a:r>
          </a:p>
          <a:p>
            <a:pPr algn="ctr"/>
            <a:r>
              <a:rPr lang="en-US" sz="700" b="1" dirty="0">
                <a:solidFill>
                  <a:schemeClr val="tx1">
                    <a:lumMod val="85000"/>
                    <a:lumOff val="15000"/>
                  </a:schemeClr>
                </a:solidFill>
                <a:highlight>
                  <a:srgbClr val="FAA61A"/>
                </a:highlight>
                <a:latin typeface="Montserrat" panose="00000500000000000000" pitchFamily="2" charset="0"/>
              </a:rPr>
              <a:t> RETURNING TO PROCESS</a:t>
            </a:r>
          </a:p>
          <a:p>
            <a:pPr algn="ctr"/>
            <a:endParaRPr lang="en-US" sz="700" b="1" dirty="0">
              <a:solidFill>
                <a:schemeClr val="tx1">
                  <a:lumMod val="85000"/>
                  <a:lumOff val="15000"/>
                </a:schemeClr>
              </a:solidFill>
              <a:highlight>
                <a:srgbClr val="FAA61A"/>
              </a:highlight>
              <a:latin typeface="Montserrat" panose="00000500000000000000" pitchFamily="2" charset="0"/>
            </a:endParaRPr>
          </a:p>
          <a:p>
            <a:pPr algn="ctr"/>
            <a:r>
              <a:rPr lang="en-US" sz="700" b="1" dirty="0">
                <a:solidFill>
                  <a:schemeClr val="tx1">
                    <a:lumMod val="85000"/>
                    <a:lumOff val="15000"/>
                  </a:schemeClr>
                </a:solidFill>
                <a:highlight>
                  <a:srgbClr val="FAA61A"/>
                </a:highlight>
                <a:latin typeface="Montserrat" panose="00000500000000000000" pitchFamily="2" charset="0"/>
              </a:rPr>
              <a:t>7,470kg/h</a:t>
            </a:r>
            <a:endParaRPr lang="pt-BR" sz="700" dirty="0">
              <a:solidFill>
                <a:schemeClr val="tx1">
                  <a:lumMod val="85000"/>
                  <a:lumOff val="15000"/>
                </a:schemeClr>
              </a:solidFill>
              <a:highlight>
                <a:srgbClr val="FAA61A"/>
              </a:highlight>
            </a:endParaRPr>
          </a:p>
        </p:txBody>
      </p:sp>
      <p:pic>
        <p:nvPicPr>
          <p:cNvPr id="31" name="Imagem 30">
            <a:extLst>
              <a:ext uri="{FF2B5EF4-FFF2-40B4-BE49-F238E27FC236}">
                <a16:creationId xmlns:a16="http://schemas.microsoft.com/office/drawing/2014/main" id="{AA26A3A0-E167-E80A-7102-CAD54AC3C42C}"/>
              </a:ext>
            </a:extLst>
          </p:cNvPr>
          <p:cNvPicPr>
            <a:picLocks noChangeAspect="1"/>
          </p:cNvPicPr>
          <p:nvPr/>
        </p:nvPicPr>
        <p:blipFill>
          <a:blip r:embed="rId14"/>
          <a:srcRect/>
          <a:stretch/>
        </p:blipFill>
        <p:spPr>
          <a:xfrm>
            <a:off x="8467463" y="4848813"/>
            <a:ext cx="806174" cy="1209262"/>
          </a:xfrm>
          <a:prstGeom prst="rect">
            <a:avLst/>
          </a:prstGeom>
        </p:spPr>
      </p:pic>
      <p:sp>
        <p:nvSpPr>
          <p:cNvPr id="35" name="CaixaDeTexto 34">
            <a:extLst>
              <a:ext uri="{FF2B5EF4-FFF2-40B4-BE49-F238E27FC236}">
                <a16:creationId xmlns:a16="http://schemas.microsoft.com/office/drawing/2014/main" id="{65558ABB-4725-0A78-8AE8-CD90F3BD7F0F}"/>
              </a:ext>
            </a:extLst>
          </p:cNvPr>
          <p:cNvSpPr txBox="1"/>
          <p:nvPr/>
        </p:nvSpPr>
        <p:spPr>
          <a:xfrm>
            <a:off x="8303262" y="5268778"/>
            <a:ext cx="325866" cy="400110"/>
          </a:xfrm>
          <a:prstGeom prst="rect">
            <a:avLst/>
          </a:prstGeom>
          <a:noFill/>
        </p:spPr>
        <p:txBody>
          <a:bodyPr wrap="square">
            <a:spAutoFit/>
          </a:bodyPr>
          <a:lstStyle/>
          <a:p>
            <a:r>
              <a:rPr lang="en-US" sz="2000" b="1" dirty="0">
                <a:solidFill>
                  <a:srgbClr val="FFC000"/>
                </a:solidFill>
                <a:latin typeface="Montserrat" panose="00000500000000000000" pitchFamily="2" charset="0"/>
              </a:rPr>
              <a:t>+</a:t>
            </a:r>
            <a:endParaRPr lang="pt-BR" sz="2000" dirty="0">
              <a:solidFill>
                <a:srgbClr val="FFC000"/>
              </a:solidFill>
            </a:endParaRPr>
          </a:p>
        </p:txBody>
      </p:sp>
      <p:pic>
        <p:nvPicPr>
          <p:cNvPr id="36" name="Imagem 35">
            <a:extLst>
              <a:ext uri="{FF2B5EF4-FFF2-40B4-BE49-F238E27FC236}">
                <a16:creationId xmlns:a16="http://schemas.microsoft.com/office/drawing/2014/main" id="{72FB9731-16B6-FB53-941D-C1B50B3A0B01}"/>
              </a:ext>
            </a:extLst>
          </p:cNvPr>
          <p:cNvPicPr>
            <a:picLocks noChangeAspect="1"/>
          </p:cNvPicPr>
          <p:nvPr/>
        </p:nvPicPr>
        <p:blipFill>
          <a:blip r:embed="rId4"/>
          <a:srcRect l="38583" t="35779" r="19135" b="36332"/>
          <a:stretch>
            <a:fillRect/>
          </a:stretch>
        </p:blipFill>
        <p:spPr>
          <a:xfrm>
            <a:off x="1483198" y="5359890"/>
            <a:ext cx="667512" cy="309159"/>
          </a:xfrm>
          <a:prstGeom prst="rect">
            <a:avLst/>
          </a:prstGeom>
        </p:spPr>
      </p:pic>
      <p:pic>
        <p:nvPicPr>
          <p:cNvPr id="38" name="Imagem 37">
            <a:extLst>
              <a:ext uri="{FF2B5EF4-FFF2-40B4-BE49-F238E27FC236}">
                <a16:creationId xmlns:a16="http://schemas.microsoft.com/office/drawing/2014/main" id="{220BD74A-4FAC-8297-D692-0EF8F9AD56EC}"/>
              </a:ext>
            </a:extLst>
          </p:cNvPr>
          <p:cNvPicPr>
            <a:picLocks noChangeAspect="1"/>
          </p:cNvPicPr>
          <p:nvPr/>
        </p:nvPicPr>
        <p:blipFill>
          <a:blip r:embed="rId4"/>
          <a:srcRect l="38583" t="35779" r="19135" b="36332"/>
          <a:stretch>
            <a:fillRect/>
          </a:stretch>
        </p:blipFill>
        <p:spPr>
          <a:xfrm>
            <a:off x="7098219" y="5311949"/>
            <a:ext cx="667512" cy="309159"/>
          </a:xfrm>
          <a:prstGeom prst="rect">
            <a:avLst/>
          </a:prstGeom>
        </p:spPr>
      </p:pic>
      <p:pic>
        <p:nvPicPr>
          <p:cNvPr id="42" name="Imagem 41">
            <a:extLst>
              <a:ext uri="{FF2B5EF4-FFF2-40B4-BE49-F238E27FC236}">
                <a16:creationId xmlns:a16="http://schemas.microsoft.com/office/drawing/2014/main" id="{77FB5A85-531F-01AB-19D9-7BBC01800510}"/>
              </a:ext>
            </a:extLst>
          </p:cNvPr>
          <p:cNvPicPr>
            <a:picLocks noChangeAspect="1"/>
          </p:cNvPicPr>
          <p:nvPr/>
        </p:nvPicPr>
        <p:blipFill>
          <a:blip r:embed="rId5"/>
          <a:srcRect l="67045" t="72178" b="11630"/>
          <a:stretch>
            <a:fillRect/>
          </a:stretch>
        </p:blipFill>
        <p:spPr>
          <a:xfrm>
            <a:off x="8051789" y="5908644"/>
            <a:ext cx="925033" cy="295834"/>
          </a:xfrm>
          <a:prstGeom prst="rect">
            <a:avLst/>
          </a:prstGeom>
        </p:spPr>
      </p:pic>
    </p:spTree>
    <p:extLst>
      <p:ext uri="{BB962C8B-B14F-4D97-AF65-F5344CB8AC3E}">
        <p14:creationId xmlns:p14="http://schemas.microsoft.com/office/powerpoint/2010/main" val="1447805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53958-C805-5A62-1B98-7040144B7D78}"/>
            </a:ext>
          </a:extLst>
        </p:cNvPr>
        <p:cNvGrpSpPr/>
        <p:nvPr/>
      </p:nvGrpSpPr>
      <p:grpSpPr>
        <a:xfrm>
          <a:off x="0" y="0"/>
          <a:ext cx="0" cy="0"/>
          <a:chOff x="0" y="0"/>
          <a:chExt cx="0" cy="0"/>
        </a:xfrm>
      </p:grpSpPr>
      <p:sp>
        <p:nvSpPr>
          <p:cNvPr id="7" name="Retângulo 6">
            <a:extLst>
              <a:ext uri="{FF2B5EF4-FFF2-40B4-BE49-F238E27FC236}">
                <a16:creationId xmlns:a16="http://schemas.microsoft.com/office/drawing/2014/main" id="{D6A061B7-1296-9A60-9A2F-145DBB43BF49}"/>
              </a:ext>
            </a:extLst>
          </p:cNvPr>
          <p:cNvSpPr/>
          <p:nvPr/>
        </p:nvSpPr>
        <p:spPr>
          <a:xfrm>
            <a:off x="223517" y="2307266"/>
            <a:ext cx="11967367" cy="3520611"/>
          </a:xfrm>
          <a:prstGeom prst="rect">
            <a:avLst/>
          </a:prstGeom>
          <a:solidFill>
            <a:srgbClr val="F4AD17"/>
          </a:solidFill>
          <a:ln>
            <a:solidFill>
              <a:srgbClr val="F4AD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 0" descr="preencoded.png">
            <a:extLst>
              <a:ext uri="{FF2B5EF4-FFF2-40B4-BE49-F238E27FC236}">
                <a16:creationId xmlns:a16="http://schemas.microsoft.com/office/drawing/2014/main" id="{5504EDC2-E550-2726-A2C7-D1C460B9DA48}"/>
              </a:ext>
            </a:extLst>
          </p:cNvPr>
          <p:cNvPicPr>
            <a:picLocks noChangeAspect="1"/>
          </p:cNvPicPr>
          <p:nvPr/>
        </p:nvPicPr>
        <p:blipFill>
          <a:blip r:embed="rId3"/>
          <a:srcRect/>
          <a:stretch/>
        </p:blipFill>
        <p:spPr>
          <a:xfrm>
            <a:off x="109220" y="0"/>
            <a:ext cx="114300" cy="6858000"/>
          </a:xfrm>
          <a:prstGeom prst="rect">
            <a:avLst/>
          </a:prstGeom>
        </p:spPr>
      </p:pic>
      <p:pic>
        <p:nvPicPr>
          <p:cNvPr id="6" name="Image 1" descr="preencoded.png">
            <a:extLst>
              <a:ext uri="{FF2B5EF4-FFF2-40B4-BE49-F238E27FC236}">
                <a16:creationId xmlns:a16="http://schemas.microsoft.com/office/drawing/2014/main" id="{F0DA39E1-F0BC-B23D-6585-0DF5C2F9E6A9}"/>
              </a:ext>
            </a:extLst>
          </p:cNvPr>
          <p:cNvPicPr>
            <a:picLocks noChangeAspect="1"/>
          </p:cNvPicPr>
          <p:nvPr/>
        </p:nvPicPr>
        <p:blipFill>
          <a:blip r:embed="rId4"/>
          <a:srcRect/>
          <a:stretch/>
        </p:blipFill>
        <p:spPr>
          <a:xfrm>
            <a:off x="1115" y="0"/>
            <a:ext cx="114404" cy="6864213"/>
          </a:xfrm>
          <a:prstGeom prst="rect">
            <a:avLst/>
          </a:prstGeom>
        </p:spPr>
      </p:pic>
      <p:sp>
        <p:nvSpPr>
          <p:cNvPr id="10" name="Shape 5">
            <a:extLst>
              <a:ext uri="{FF2B5EF4-FFF2-40B4-BE49-F238E27FC236}">
                <a16:creationId xmlns:a16="http://schemas.microsoft.com/office/drawing/2014/main" id="{229077F4-420E-EB38-C6B0-66F09D2DC33C}"/>
              </a:ext>
            </a:extLst>
          </p:cNvPr>
          <p:cNvSpPr/>
          <p:nvPr/>
        </p:nvSpPr>
        <p:spPr>
          <a:xfrm>
            <a:off x="580644" y="405079"/>
            <a:ext cx="4572000" cy="523951"/>
          </a:xfrm>
          <a:prstGeom prst="rect">
            <a:avLst/>
          </a:prstGeom>
          <a:solidFill>
            <a:srgbClr val="FFFFFF"/>
          </a:solidFill>
          <a:ln w="12700">
            <a:solidFill>
              <a:srgbClr val="FFFFFF">
                <a:alpha val="0"/>
              </a:srgbClr>
            </a:solidFill>
            <a:prstDash val="solid"/>
          </a:ln>
        </p:spPr>
        <p:txBody>
          <a:bodyPr/>
          <a:lstStyle/>
          <a:p>
            <a:endParaRPr lang="pt-BR"/>
          </a:p>
        </p:txBody>
      </p:sp>
      <p:sp>
        <p:nvSpPr>
          <p:cNvPr id="11" name="Text 6">
            <a:extLst>
              <a:ext uri="{FF2B5EF4-FFF2-40B4-BE49-F238E27FC236}">
                <a16:creationId xmlns:a16="http://schemas.microsoft.com/office/drawing/2014/main" id="{ED307D1F-F535-7E68-D279-50D7D90C6CED}"/>
              </a:ext>
            </a:extLst>
          </p:cNvPr>
          <p:cNvSpPr txBox="1"/>
          <p:nvPr/>
        </p:nvSpPr>
        <p:spPr>
          <a:xfrm>
            <a:off x="580643" y="929030"/>
            <a:ext cx="10105078" cy="523951"/>
          </a:xfrm>
          <a:prstGeom prst="rect">
            <a:avLst/>
          </a:prstGeom>
          <a:solidFill>
            <a:srgbClr val="FFFFFF"/>
          </a:solidFill>
          <a:ln>
            <a:solidFill>
              <a:srgbClr val="FFFFFF">
                <a:alpha val="0"/>
              </a:srgbClr>
            </a:solidFill>
          </a:ln>
        </p:spPr>
        <p:txBody>
          <a:bodyPr wrap="square" lIns="0" tIns="0" rIns="0" bIns="0" rtlCol="0" anchor="ctr"/>
          <a:lstStyle/>
          <a:p>
            <a:r>
              <a:rPr lang="en-US" sz="3000" dirty="0">
                <a:solidFill>
                  <a:srgbClr val="000000"/>
                </a:solidFill>
                <a:latin typeface="Montserrat" pitchFamily="34" charset="0"/>
                <a:ea typeface="Montserrat" pitchFamily="34" charset="-122"/>
                <a:cs typeface="Montserrat" pitchFamily="34" charset="-120"/>
              </a:rPr>
              <a:t>Manufacturing Excellence with Flexible Solutions</a:t>
            </a:r>
            <a:endParaRPr lang="en-US" sz="3300" dirty="0"/>
          </a:p>
        </p:txBody>
      </p:sp>
      <p:sp>
        <p:nvSpPr>
          <p:cNvPr id="13" name="Text 7">
            <a:extLst>
              <a:ext uri="{FF2B5EF4-FFF2-40B4-BE49-F238E27FC236}">
                <a16:creationId xmlns:a16="http://schemas.microsoft.com/office/drawing/2014/main" id="{5C9D1265-17A0-DF52-0F96-C273F3ABFD41}"/>
              </a:ext>
            </a:extLst>
          </p:cNvPr>
          <p:cNvSpPr txBox="1"/>
          <p:nvPr/>
        </p:nvSpPr>
        <p:spPr>
          <a:xfrm>
            <a:off x="630022" y="1610884"/>
            <a:ext cx="10948834" cy="2062887"/>
          </a:xfrm>
          <a:prstGeom prst="rect">
            <a:avLst/>
          </a:prstGeom>
          <a:noFill/>
          <a:ln/>
        </p:spPr>
        <p:txBody>
          <a:bodyPr wrap="square" lIns="0" tIns="0" rIns="0" bIns="0" rtlCol="0" anchor="t"/>
          <a:lstStyle>
            <a:lvl1pPr>
              <a:defRPr sz="1400">
                <a:solidFill>
                  <a:srgbClr val="000000"/>
                </a:solidFill>
                <a:latin typeface="Roboto" pitchFamily="34" charset="0"/>
                <a:ea typeface="Roboto" pitchFamily="34" charset="-122"/>
                <a:cs typeface="Roboto" pitchFamily="34" charset="-120"/>
              </a:defRPr>
            </a:lvl1pPr>
          </a:lstStyle>
          <a:p>
            <a:r>
              <a:rPr lang="en-US" dirty="0"/>
              <a:t>All </a:t>
            </a:r>
            <a:r>
              <a:rPr lang="en-US" dirty="0" err="1"/>
              <a:t>equipments</a:t>
            </a:r>
            <a:r>
              <a:rPr lang="en-US" dirty="0"/>
              <a:t> are designed and manufactured by Citrotec, following </a:t>
            </a:r>
            <a:r>
              <a:rPr lang="en-US" b="1" dirty="0">
                <a:solidFill>
                  <a:srgbClr val="116E48"/>
                </a:solidFill>
                <a:latin typeface="Montserrat" panose="00000500000000000000" pitchFamily="2" charset="0"/>
              </a:rPr>
              <a:t>strict quality standards</a:t>
            </a:r>
            <a:r>
              <a:rPr lang="en-US" dirty="0"/>
              <a:t>. The fabrication process ensures</a:t>
            </a:r>
            <a:r>
              <a:rPr lang="en-US" b="1" dirty="0">
                <a:solidFill>
                  <a:srgbClr val="116E48"/>
                </a:solidFill>
                <a:latin typeface="Montserrat" panose="00000500000000000000" pitchFamily="2" charset="0"/>
              </a:rPr>
              <a:t> durability, precision, and compliance with industrial requirements</a:t>
            </a:r>
            <a:r>
              <a:rPr lang="en-US" dirty="0"/>
              <a:t>.</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Citrotec provides </a:t>
            </a:r>
            <a:r>
              <a:rPr lang="en-US" b="1" dirty="0">
                <a:solidFill>
                  <a:srgbClr val="116E48"/>
                </a:solidFill>
                <a:latin typeface="Montserrat" panose="00000500000000000000" pitchFamily="2" charset="0"/>
              </a:rPr>
              <a:t>flexible solutions </a:t>
            </a:r>
            <a:r>
              <a:rPr lang="en-US" dirty="0"/>
              <a:t>tailored to each customer’s needs. The scope can include complete systems or specific equipment, always supported by </a:t>
            </a:r>
            <a:r>
              <a:rPr lang="en-US" b="1" dirty="0">
                <a:solidFill>
                  <a:srgbClr val="116E48"/>
                </a:solidFill>
                <a:latin typeface="Montserrat" panose="00000500000000000000" pitchFamily="2" charset="0"/>
              </a:rPr>
              <a:t>engineering expertise and process knowledge</a:t>
            </a:r>
            <a:r>
              <a:rPr lang="en-US" dirty="0"/>
              <a:t>.</a:t>
            </a:r>
          </a:p>
        </p:txBody>
      </p:sp>
      <p:pic>
        <p:nvPicPr>
          <p:cNvPr id="4" name="Imagem 3" descr="Torre alta com um navio ao fundo&#10;&#10;O conteúdo gerado por IA pode estar incorreto.">
            <a:extLst>
              <a:ext uri="{FF2B5EF4-FFF2-40B4-BE49-F238E27FC236}">
                <a16:creationId xmlns:a16="http://schemas.microsoft.com/office/drawing/2014/main" id="{A6EF3701-52D2-772F-7371-6A8ED813CABB}"/>
              </a:ext>
            </a:extLst>
          </p:cNvPr>
          <p:cNvPicPr>
            <a:picLocks noChangeAspect="1"/>
          </p:cNvPicPr>
          <p:nvPr/>
        </p:nvPicPr>
        <p:blipFill>
          <a:blip r:embed="rId5"/>
          <a:stretch>
            <a:fillRect/>
          </a:stretch>
        </p:blipFill>
        <p:spPr>
          <a:xfrm>
            <a:off x="223520" y="2398003"/>
            <a:ext cx="2510490" cy="3347320"/>
          </a:xfrm>
          <a:prstGeom prst="rect">
            <a:avLst/>
          </a:prstGeom>
          <a:ln>
            <a:noFill/>
          </a:ln>
        </p:spPr>
      </p:pic>
      <p:pic>
        <p:nvPicPr>
          <p:cNvPr id="17" name="Picture 2" descr="Project Image">
            <a:extLst>
              <a:ext uri="{FF2B5EF4-FFF2-40B4-BE49-F238E27FC236}">
                <a16:creationId xmlns:a16="http://schemas.microsoft.com/office/drawing/2014/main" id="{AB6DBBC6-78BE-14F0-F65E-8D9A47E76D0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65678" y="2407208"/>
            <a:ext cx="4455988" cy="334199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6" name="Imagem 15">
            <a:extLst>
              <a:ext uri="{FF2B5EF4-FFF2-40B4-BE49-F238E27FC236}">
                <a16:creationId xmlns:a16="http://schemas.microsoft.com/office/drawing/2014/main" id="{3F589EAC-C684-CC78-55F8-7CBB884FD26B}"/>
              </a:ext>
            </a:extLst>
          </p:cNvPr>
          <p:cNvPicPr>
            <a:picLocks noChangeAspect="1"/>
          </p:cNvPicPr>
          <p:nvPr/>
        </p:nvPicPr>
        <p:blipFill>
          <a:blip r:embed="rId7"/>
          <a:stretch>
            <a:fillRect/>
          </a:stretch>
        </p:blipFill>
        <p:spPr>
          <a:xfrm>
            <a:off x="8843564" y="2398003"/>
            <a:ext cx="3347320" cy="3347320"/>
          </a:xfrm>
          <a:prstGeom prst="rect">
            <a:avLst/>
          </a:prstGeom>
        </p:spPr>
      </p:pic>
      <p:pic>
        <p:nvPicPr>
          <p:cNvPr id="14" name="Picture 2" descr="Project Image">
            <a:extLst>
              <a:ext uri="{FF2B5EF4-FFF2-40B4-BE49-F238E27FC236}">
                <a16:creationId xmlns:a16="http://schemas.microsoft.com/office/drawing/2014/main" id="{B5040718-887D-4E9A-62C1-E4F9E635ECAF}"/>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964"/>
          <a:stretch>
            <a:fillRect/>
          </a:stretch>
        </p:blipFill>
        <p:spPr bwMode="auto">
          <a:xfrm>
            <a:off x="2732280" y="2398003"/>
            <a:ext cx="2699126" cy="334732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 name="Imagem 1">
            <a:extLst>
              <a:ext uri="{FF2B5EF4-FFF2-40B4-BE49-F238E27FC236}">
                <a16:creationId xmlns:a16="http://schemas.microsoft.com/office/drawing/2014/main" id="{D20BFB49-D175-0BA3-4663-496FA293A06C}"/>
              </a:ext>
            </a:extLst>
          </p:cNvPr>
          <p:cNvPicPr>
            <a:picLocks noChangeAspect="1"/>
          </p:cNvPicPr>
          <p:nvPr/>
        </p:nvPicPr>
        <p:blipFill>
          <a:blip r:embed="rId9"/>
          <a:stretch>
            <a:fillRect/>
          </a:stretch>
        </p:blipFill>
        <p:spPr>
          <a:xfrm>
            <a:off x="381392" y="251502"/>
            <a:ext cx="1844643" cy="378983"/>
          </a:xfrm>
          <a:prstGeom prst="rect">
            <a:avLst/>
          </a:prstGeom>
        </p:spPr>
      </p:pic>
    </p:spTree>
    <p:extLst>
      <p:ext uri="{BB962C8B-B14F-4D97-AF65-F5344CB8AC3E}">
        <p14:creationId xmlns:p14="http://schemas.microsoft.com/office/powerpoint/2010/main" val="2942220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D8117-7FED-EECB-126D-52090AB63A85}"/>
            </a:ext>
          </a:extLst>
        </p:cNvPr>
        <p:cNvGrpSpPr/>
        <p:nvPr/>
      </p:nvGrpSpPr>
      <p:grpSpPr>
        <a:xfrm>
          <a:off x="0" y="0"/>
          <a:ext cx="0" cy="0"/>
          <a:chOff x="0" y="0"/>
          <a:chExt cx="0" cy="0"/>
        </a:xfrm>
      </p:grpSpPr>
      <p:sp>
        <p:nvSpPr>
          <p:cNvPr id="2" name="Shape 2">
            <a:extLst>
              <a:ext uri="{FF2B5EF4-FFF2-40B4-BE49-F238E27FC236}">
                <a16:creationId xmlns:a16="http://schemas.microsoft.com/office/drawing/2014/main" id="{338CB628-A123-F70F-A573-9AD743F6C408}"/>
              </a:ext>
            </a:extLst>
          </p:cNvPr>
          <p:cNvSpPr/>
          <p:nvPr/>
        </p:nvSpPr>
        <p:spPr>
          <a:xfrm>
            <a:off x="915" y="0"/>
            <a:ext cx="4876495" cy="6858000"/>
          </a:xfrm>
          <a:prstGeom prst="rect">
            <a:avLst/>
          </a:prstGeom>
          <a:solidFill>
            <a:srgbClr val="FFC000">
              <a:alpha val="90000"/>
            </a:srgbClr>
          </a:solidFill>
          <a:ln w="12700">
            <a:solidFill>
              <a:srgbClr val="FFFFFF">
                <a:alpha val="0"/>
              </a:srgbClr>
            </a:solidFill>
            <a:prstDash val="solid"/>
          </a:ln>
        </p:spPr>
        <p:txBody>
          <a:bodyPr/>
          <a:lstStyle/>
          <a:p>
            <a:endParaRPr lang="pt-BR"/>
          </a:p>
        </p:txBody>
      </p:sp>
      <p:sp>
        <p:nvSpPr>
          <p:cNvPr id="3" name="Shape 2">
            <a:extLst>
              <a:ext uri="{FF2B5EF4-FFF2-40B4-BE49-F238E27FC236}">
                <a16:creationId xmlns:a16="http://schemas.microsoft.com/office/drawing/2014/main" id="{C6074EE3-F2D4-390A-7AD4-600DFDD5CAA4}"/>
              </a:ext>
            </a:extLst>
          </p:cNvPr>
          <p:cNvSpPr/>
          <p:nvPr/>
        </p:nvSpPr>
        <p:spPr>
          <a:xfrm>
            <a:off x="0" y="0"/>
            <a:ext cx="2830749" cy="6858000"/>
          </a:xfrm>
          <a:prstGeom prst="rect">
            <a:avLst/>
          </a:prstGeom>
          <a:solidFill>
            <a:srgbClr val="02653D"/>
          </a:solidFill>
          <a:ln w="12700">
            <a:solidFill>
              <a:srgbClr val="00B050">
                <a:alpha val="0"/>
              </a:srgbClr>
            </a:solidFill>
            <a:prstDash val="solid"/>
          </a:ln>
        </p:spPr>
        <p:txBody>
          <a:bodyPr/>
          <a:lstStyle/>
          <a:p>
            <a:endParaRPr lang="pt-BR"/>
          </a:p>
        </p:txBody>
      </p:sp>
      <p:sp>
        <p:nvSpPr>
          <p:cNvPr id="8" name="Text 6">
            <a:extLst>
              <a:ext uri="{FF2B5EF4-FFF2-40B4-BE49-F238E27FC236}">
                <a16:creationId xmlns:a16="http://schemas.microsoft.com/office/drawing/2014/main" id="{8AA6C712-75C3-BA8A-4625-49EDEE6AE803}"/>
              </a:ext>
            </a:extLst>
          </p:cNvPr>
          <p:cNvSpPr txBox="1"/>
          <p:nvPr/>
        </p:nvSpPr>
        <p:spPr>
          <a:xfrm>
            <a:off x="-63798" y="2781605"/>
            <a:ext cx="4834647" cy="1371600"/>
          </a:xfrm>
          <a:prstGeom prst="rect">
            <a:avLst/>
          </a:prstGeom>
          <a:noFill/>
          <a:ln/>
        </p:spPr>
        <p:txBody>
          <a:bodyPr wrap="square" lIns="0" tIns="0" rIns="0" bIns="0" rtlCol="0" anchor="t"/>
          <a:lstStyle/>
          <a:p>
            <a:pPr marL="0" indent="0" algn="l">
              <a:buNone/>
            </a:pPr>
            <a:r>
              <a:rPr lang="en-US" sz="5400" b="1" dirty="0">
                <a:solidFill>
                  <a:srgbClr val="FFFFFF"/>
                </a:solidFill>
                <a:latin typeface="Montserrat" pitchFamily="34" charset="0"/>
                <a:ea typeface="Montserrat" pitchFamily="34" charset="-122"/>
                <a:cs typeface="Montserrat" pitchFamily="34" charset="-120"/>
              </a:rPr>
              <a:t> </a:t>
            </a:r>
            <a:r>
              <a:rPr lang="en-US" sz="5400" b="1" dirty="0">
                <a:solidFill>
                  <a:srgbClr val="FFFFFF"/>
                </a:solidFill>
                <a:latin typeface="Montserrat" panose="00000500000000000000" pitchFamily="2" charset="0"/>
                <a:ea typeface="Montserrat" pitchFamily="34" charset="-122"/>
                <a:cs typeface="Montserrat" pitchFamily="34" charset="-120"/>
              </a:rPr>
              <a:t>LET’S TALK!</a:t>
            </a:r>
            <a:endParaRPr lang="en-US" sz="5400" b="1" dirty="0">
              <a:latin typeface="Montserrat" panose="00000500000000000000" pitchFamily="2" charset="0"/>
            </a:endParaRPr>
          </a:p>
        </p:txBody>
      </p:sp>
      <p:sp>
        <p:nvSpPr>
          <p:cNvPr id="9" name="Text 7">
            <a:extLst>
              <a:ext uri="{FF2B5EF4-FFF2-40B4-BE49-F238E27FC236}">
                <a16:creationId xmlns:a16="http://schemas.microsoft.com/office/drawing/2014/main" id="{0F7DD921-A112-1396-EA28-18046E84B9EB}"/>
              </a:ext>
            </a:extLst>
          </p:cNvPr>
          <p:cNvSpPr txBox="1"/>
          <p:nvPr/>
        </p:nvSpPr>
        <p:spPr>
          <a:xfrm>
            <a:off x="175093" y="3639237"/>
            <a:ext cx="2655656" cy="562356"/>
          </a:xfrm>
          <a:prstGeom prst="rect">
            <a:avLst/>
          </a:prstGeom>
          <a:noFill/>
          <a:ln/>
        </p:spPr>
        <p:txBody>
          <a:bodyPr wrap="square" lIns="0" tIns="0" rIns="0" bIns="0" rtlCol="0" anchor="t"/>
          <a:lstStyle/>
          <a:p>
            <a:r>
              <a:rPr lang="en-US" sz="1400" dirty="0">
                <a:solidFill>
                  <a:schemeClr val="bg1"/>
                </a:solidFill>
              </a:rPr>
              <a:t>Our team ready to support your requirements and propose the best configuration for your application.</a:t>
            </a:r>
          </a:p>
        </p:txBody>
      </p:sp>
      <p:pic>
        <p:nvPicPr>
          <p:cNvPr id="14" name="Image 5" descr="preencoded.png">
            <a:extLst>
              <a:ext uri="{FF2B5EF4-FFF2-40B4-BE49-F238E27FC236}">
                <a16:creationId xmlns:a16="http://schemas.microsoft.com/office/drawing/2014/main" id="{C30ED80D-2CF5-F35B-3668-A3935F315C7D}"/>
              </a:ext>
            </a:extLst>
          </p:cNvPr>
          <p:cNvPicPr>
            <a:picLocks noChangeAspect="1"/>
          </p:cNvPicPr>
          <p:nvPr/>
        </p:nvPicPr>
        <p:blipFill>
          <a:blip r:embed="rId3"/>
          <a:srcRect t="-4" b="-4"/>
          <a:stretch/>
        </p:blipFill>
        <p:spPr>
          <a:xfrm>
            <a:off x="5790895" y="1295705"/>
            <a:ext cx="5486400" cy="4267505"/>
          </a:xfrm>
          <a:prstGeom prst="rect">
            <a:avLst/>
          </a:prstGeom>
        </p:spPr>
      </p:pic>
      <p:sp>
        <p:nvSpPr>
          <p:cNvPr id="15" name="Text 10">
            <a:extLst>
              <a:ext uri="{FF2B5EF4-FFF2-40B4-BE49-F238E27FC236}">
                <a16:creationId xmlns:a16="http://schemas.microsoft.com/office/drawing/2014/main" id="{0B4AD5EA-0505-0DA0-A7B2-7021E2810044}"/>
              </a:ext>
            </a:extLst>
          </p:cNvPr>
          <p:cNvSpPr txBox="1"/>
          <p:nvPr/>
        </p:nvSpPr>
        <p:spPr>
          <a:xfrm>
            <a:off x="6248095" y="1676095"/>
            <a:ext cx="4763110" cy="152705"/>
          </a:xfrm>
          <a:prstGeom prst="rect">
            <a:avLst/>
          </a:prstGeom>
          <a:noFill/>
          <a:ln/>
        </p:spPr>
        <p:txBody>
          <a:bodyPr wrap="square" lIns="0" tIns="0" rIns="0" bIns="0" rtlCol="0" anchor="ctr"/>
          <a:lstStyle/>
          <a:p>
            <a:pPr marL="0" indent="0" algn="l">
              <a:buNone/>
            </a:pPr>
            <a:r>
              <a:rPr lang="en-US" sz="900" b="1" kern="0" spc="90" dirty="0">
                <a:solidFill>
                  <a:srgbClr val="000000"/>
                </a:solidFill>
                <a:latin typeface="Roboto" pitchFamily="34" charset="0"/>
                <a:ea typeface="Roboto" pitchFamily="34" charset="-122"/>
                <a:cs typeface="Roboto" pitchFamily="34" charset="-120"/>
              </a:rPr>
              <a:t>Connect with us</a:t>
            </a:r>
            <a:endParaRPr lang="en-US" sz="900" dirty="0"/>
          </a:p>
        </p:txBody>
      </p:sp>
      <p:sp>
        <p:nvSpPr>
          <p:cNvPr id="16" name="Text 11">
            <a:extLst>
              <a:ext uri="{FF2B5EF4-FFF2-40B4-BE49-F238E27FC236}">
                <a16:creationId xmlns:a16="http://schemas.microsoft.com/office/drawing/2014/main" id="{0E8B5403-EE42-8385-C5BD-21BE6624E466}"/>
              </a:ext>
            </a:extLst>
          </p:cNvPr>
          <p:cNvSpPr txBox="1"/>
          <p:nvPr/>
        </p:nvSpPr>
        <p:spPr>
          <a:xfrm>
            <a:off x="6248095" y="1904695"/>
            <a:ext cx="4839005" cy="381305"/>
          </a:xfrm>
          <a:prstGeom prst="rect">
            <a:avLst/>
          </a:prstGeom>
          <a:noFill/>
          <a:ln/>
        </p:spPr>
        <p:txBody>
          <a:bodyPr wrap="square" lIns="0" tIns="0" rIns="0" bIns="0" rtlCol="0" anchor="ctr"/>
          <a:lstStyle/>
          <a:p>
            <a:pPr marL="0" indent="0" algn="l">
              <a:buNone/>
            </a:pPr>
            <a:r>
              <a:rPr lang="en-US" sz="2700" b="1" dirty="0">
                <a:solidFill>
                  <a:srgbClr val="000000"/>
                </a:solidFill>
                <a:latin typeface="Montserrat" pitchFamily="34" charset="0"/>
                <a:ea typeface="Montserrat" pitchFamily="34" charset="-122"/>
                <a:cs typeface="Montserrat" pitchFamily="34" charset="-120"/>
              </a:rPr>
              <a:t>Marcelo Bellarde</a:t>
            </a:r>
            <a:endParaRPr lang="en-US" sz="2700" dirty="0"/>
          </a:p>
        </p:txBody>
      </p:sp>
      <p:sp>
        <p:nvSpPr>
          <p:cNvPr id="17" name="Text 12">
            <a:extLst>
              <a:ext uri="{FF2B5EF4-FFF2-40B4-BE49-F238E27FC236}">
                <a16:creationId xmlns:a16="http://schemas.microsoft.com/office/drawing/2014/main" id="{D20A3E19-5DAE-122D-4753-A77BC790AC31}"/>
              </a:ext>
            </a:extLst>
          </p:cNvPr>
          <p:cNvSpPr txBox="1"/>
          <p:nvPr/>
        </p:nvSpPr>
        <p:spPr>
          <a:xfrm>
            <a:off x="6248095" y="2254887"/>
            <a:ext cx="4763110" cy="228600"/>
          </a:xfrm>
          <a:prstGeom prst="rect">
            <a:avLst/>
          </a:prstGeom>
          <a:noFill/>
          <a:ln/>
        </p:spPr>
        <p:txBody>
          <a:bodyPr wrap="square" lIns="0" tIns="0" rIns="0" bIns="0" rtlCol="0" anchor="ctr"/>
          <a:lstStyle/>
          <a:p>
            <a:pPr marL="0" indent="0" algn="l">
              <a:buNone/>
            </a:pPr>
            <a:r>
              <a:rPr lang="en-US" sz="1200" dirty="0">
                <a:solidFill>
                  <a:srgbClr val="000000"/>
                </a:solidFill>
                <a:latin typeface="Roboto" pitchFamily="34" charset="0"/>
                <a:ea typeface="Roboto" pitchFamily="34" charset="-122"/>
                <a:cs typeface="Roboto" pitchFamily="34" charset="-120"/>
              </a:rPr>
              <a:t>CEO</a:t>
            </a:r>
            <a:endParaRPr lang="en-US" sz="1200" dirty="0"/>
          </a:p>
        </p:txBody>
      </p:sp>
      <p:sp>
        <p:nvSpPr>
          <p:cNvPr id="20" name="Text 14">
            <a:extLst>
              <a:ext uri="{FF2B5EF4-FFF2-40B4-BE49-F238E27FC236}">
                <a16:creationId xmlns:a16="http://schemas.microsoft.com/office/drawing/2014/main" id="{FF777CFF-6FEE-4147-3A48-55711B99ABF5}"/>
              </a:ext>
            </a:extLst>
          </p:cNvPr>
          <p:cNvSpPr txBox="1"/>
          <p:nvPr/>
        </p:nvSpPr>
        <p:spPr>
          <a:xfrm>
            <a:off x="7010705" y="3010205"/>
            <a:ext cx="1666951" cy="152705"/>
          </a:xfrm>
          <a:prstGeom prst="rect">
            <a:avLst/>
          </a:prstGeom>
          <a:noFill/>
          <a:ln/>
        </p:spPr>
        <p:txBody>
          <a:bodyPr wrap="square" lIns="0" tIns="0" rIns="0" bIns="0" rtlCol="0" anchor="ctr"/>
          <a:lstStyle/>
          <a:p>
            <a:pPr marL="0" indent="0" algn="l">
              <a:buNone/>
            </a:pPr>
            <a:r>
              <a:rPr lang="en-US" sz="900" b="1" kern="0" spc="45" dirty="0">
                <a:solidFill>
                  <a:srgbClr val="000000"/>
                </a:solidFill>
                <a:latin typeface="Roboto" pitchFamily="34" charset="0"/>
                <a:ea typeface="Roboto" pitchFamily="34" charset="-122"/>
                <a:cs typeface="Roboto" pitchFamily="34" charset="-120"/>
              </a:rPr>
              <a:t>Phone</a:t>
            </a:r>
            <a:endParaRPr lang="en-US" sz="900" dirty="0"/>
          </a:p>
        </p:txBody>
      </p:sp>
      <p:sp>
        <p:nvSpPr>
          <p:cNvPr id="21" name="Text 15">
            <a:extLst>
              <a:ext uri="{FF2B5EF4-FFF2-40B4-BE49-F238E27FC236}">
                <a16:creationId xmlns:a16="http://schemas.microsoft.com/office/drawing/2014/main" id="{77349378-4ADD-A1D4-18CD-68E5EABB496B}"/>
              </a:ext>
            </a:extLst>
          </p:cNvPr>
          <p:cNvSpPr txBox="1"/>
          <p:nvPr/>
        </p:nvSpPr>
        <p:spPr>
          <a:xfrm>
            <a:off x="7010705" y="3200400"/>
            <a:ext cx="1893722" cy="267005"/>
          </a:xfrm>
          <a:prstGeom prst="rect">
            <a:avLst/>
          </a:prstGeom>
          <a:noFill/>
          <a:ln/>
        </p:spPr>
        <p:txBody>
          <a:bodyPr wrap="square" lIns="0" tIns="0" rIns="0" bIns="0" rtlCol="0" anchor="ctr"/>
          <a:lstStyle/>
          <a:p>
            <a:pPr marL="0" indent="0" algn="l">
              <a:buNone/>
            </a:pPr>
            <a:r>
              <a:rPr lang="en-US" sz="1500" dirty="0">
                <a:solidFill>
                  <a:srgbClr val="000000"/>
                </a:solidFill>
                <a:latin typeface="Roboto" pitchFamily="34" charset="0"/>
                <a:ea typeface="Roboto" pitchFamily="34" charset="-122"/>
                <a:cs typeface="Roboto" pitchFamily="34" charset="-120"/>
              </a:rPr>
              <a:t>+1 (559) 308-2252</a:t>
            </a:r>
            <a:endParaRPr lang="en-US" sz="1500" dirty="0"/>
          </a:p>
        </p:txBody>
      </p:sp>
      <p:pic>
        <p:nvPicPr>
          <p:cNvPr id="22" name="Image 7" descr="preencoded.png">
            <a:extLst>
              <a:ext uri="{FF2B5EF4-FFF2-40B4-BE49-F238E27FC236}">
                <a16:creationId xmlns:a16="http://schemas.microsoft.com/office/drawing/2014/main" id="{4F8F844C-97D0-2A27-ABA9-56501EF0A6AC}"/>
              </a:ext>
            </a:extLst>
          </p:cNvPr>
          <p:cNvPicPr>
            <a:picLocks noChangeAspect="1"/>
          </p:cNvPicPr>
          <p:nvPr/>
        </p:nvPicPr>
        <p:blipFill>
          <a:blip r:embed="rId4"/>
          <a:srcRect/>
          <a:stretch/>
        </p:blipFill>
        <p:spPr>
          <a:xfrm>
            <a:off x="6420002" y="3981298"/>
            <a:ext cx="190195" cy="190195"/>
          </a:xfrm>
          <a:prstGeom prst="rect">
            <a:avLst/>
          </a:prstGeom>
        </p:spPr>
      </p:pic>
      <p:sp>
        <p:nvSpPr>
          <p:cNvPr id="23" name="Text 16">
            <a:extLst>
              <a:ext uri="{FF2B5EF4-FFF2-40B4-BE49-F238E27FC236}">
                <a16:creationId xmlns:a16="http://schemas.microsoft.com/office/drawing/2014/main" id="{8BEB7867-5ECD-D1BB-7352-C78C9E12234D}"/>
              </a:ext>
            </a:extLst>
          </p:cNvPr>
          <p:cNvSpPr txBox="1"/>
          <p:nvPr/>
        </p:nvSpPr>
        <p:spPr>
          <a:xfrm>
            <a:off x="7010705" y="3847795"/>
            <a:ext cx="3286354" cy="152705"/>
          </a:xfrm>
          <a:prstGeom prst="rect">
            <a:avLst/>
          </a:prstGeom>
          <a:noFill/>
          <a:ln/>
        </p:spPr>
        <p:txBody>
          <a:bodyPr wrap="square" lIns="0" tIns="0" rIns="0" bIns="0" rtlCol="0" anchor="ctr"/>
          <a:lstStyle/>
          <a:p>
            <a:pPr marL="0" indent="0" algn="l">
              <a:buNone/>
            </a:pPr>
            <a:r>
              <a:rPr lang="en-US" sz="900" b="1" kern="0" spc="45" dirty="0">
                <a:solidFill>
                  <a:srgbClr val="000000"/>
                </a:solidFill>
                <a:latin typeface="Roboto" pitchFamily="34" charset="0"/>
                <a:ea typeface="Roboto" pitchFamily="34" charset="-122"/>
                <a:cs typeface="Roboto" pitchFamily="34" charset="-120"/>
              </a:rPr>
              <a:t>Email</a:t>
            </a:r>
            <a:endParaRPr lang="en-US" sz="900" dirty="0"/>
          </a:p>
        </p:txBody>
      </p:sp>
      <p:sp>
        <p:nvSpPr>
          <p:cNvPr id="24" name="Text 17">
            <a:extLst>
              <a:ext uri="{FF2B5EF4-FFF2-40B4-BE49-F238E27FC236}">
                <a16:creationId xmlns:a16="http://schemas.microsoft.com/office/drawing/2014/main" id="{BB2E7EA1-EE24-E369-CF58-2A13A7622D38}"/>
              </a:ext>
            </a:extLst>
          </p:cNvPr>
          <p:cNvSpPr txBox="1"/>
          <p:nvPr/>
        </p:nvSpPr>
        <p:spPr>
          <a:xfrm>
            <a:off x="7010705" y="4038905"/>
            <a:ext cx="3762756" cy="267005"/>
          </a:xfrm>
          <a:prstGeom prst="rect">
            <a:avLst/>
          </a:prstGeom>
          <a:noFill/>
          <a:ln/>
        </p:spPr>
        <p:txBody>
          <a:bodyPr wrap="square" lIns="0" tIns="0" rIns="0" bIns="0" rtlCol="0" anchor="ctr"/>
          <a:lstStyle/>
          <a:p>
            <a:pPr marL="0" indent="0" algn="l">
              <a:buNone/>
            </a:pPr>
            <a:r>
              <a:rPr lang="en-US" sz="1500" dirty="0">
                <a:solidFill>
                  <a:srgbClr val="000000"/>
                </a:solidFill>
                <a:latin typeface="Roboto" pitchFamily="34" charset="0"/>
                <a:ea typeface="Roboto" pitchFamily="34" charset="-122"/>
                <a:cs typeface="Roboto" pitchFamily="34" charset="-120"/>
              </a:rPr>
              <a:t>mbellarde@citrotecinternational.com</a:t>
            </a:r>
            <a:endParaRPr lang="en-US" sz="1500" dirty="0"/>
          </a:p>
        </p:txBody>
      </p:sp>
      <p:pic>
        <p:nvPicPr>
          <p:cNvPr id="25" name="Image 8" descr="preencoded.png">
            <a:extLst>
              <a:ext uri="{FF2B5EF4-FFF2-40B4-BE49-F238E27FC236}">
                <a16:creationId xmlns:a16="http://schemas.microsoft.com/office/drawing/2014/main" id="{2D3CEB49-2BE5-FCFC-3DCC-945688E1DAB2}"/>
              </a:ext>
            </a:extLst>
          </p:cNvPr>
          <p:cNvPicPr>
            <a:picLocks noChangeAspect="1"/>
          </p:cNvPicPr>
          <p:nvPr/>
        </p:nvPicPr>
        <p:blipFill>
          <a:blip r:embed="rId5"/>
          <a:srcRect/>
          <a:stretch/>
        </p:blipFill>
        <p:spPr>
          <a:xfrm>
            <a:off x="6420002" y="4819802"/>
            <a:ext cx="190195" cy="190195"/>
          </a:xfrm>
          <a:prstGeom prst="rect">
            <a:avLst/>
          </a:prstGeom>
        </p:spPr>
      </p:pic>
      <p:sp>
        <p:nvSpPr>
          <p:cNvPr id="26" name="Text 18">
            <a:extLst>
              <a:ext uri="{FF2B5EF4-FFF2-40B4-BE49-F238E27FC236}">
                <a16:creationId xmlns:a16="http://schemas.microsoft.com/office/drawing/2014/main" id="{9B7C573E-8130-F880-4D66-F2E2EC343DF3}"/>
              </a:ext>
            </a:extLst>
          </p:cNvPr>
          <p:cNvSpPr txBox="1"/>
          <p:nvPr/>
        </p:nvSpPr>
        <p:spPr>
          <a:xfrm>
            <a:off x="7010705" y="4686300"/>
            <a:ext cx="2139696" cy="152705"/>
          </a:xfrm>
          <a:prstGeom prst="rect">
            <a:avLst/>
          </a:prstGeom>
          <a:noFill/>
          <a:ln/>
        </p:spPr>
        <p:txBody>
          <a:bodyPr wrap="square" lIns="0" tIns="0" rIns="0" bIns="0" rtlCol="0" anchor="ctr"/>
          <a:lstStyle/>
          <a:p>
            <a:pPr marL="0" indent="0" algn="l">
              <a:buNone/>
            </a:pPr>
            <a:r>
              <a:rPr lang="en-US" sz="900" b="1" kern="0" spc="45" dirty="0">
                <a:solidFill>
                  <a:srgbClr val="000000"/>
                </a:solidFill>
                <a:latin typeface="Roboto" pitchFamily="34" charset="0"/>
                <a:ea typeface="Roboto" pitchFamily="34" charset="-122"/>
                <a:cs typeface="Roboto" pitchFamily="34" charset="-120"/>
              </a:rPr>
              <a:t>Website</a:t>
            </a:r>
            <a:endParaRPr lang="en-US" sz="900" dirty="0"/>
          </a:p>
        </p:txBody>
      </p:sp>
      <p:sp>
        <p:nvSpPr>
          <p:cNvPr id="27" name="Text 19">
            <a:extLst>
              <a:ext uri="{FF2B5EF4-FFF2-40B4-BE49-F238E27FC236}">
                <a16:creationId xmlns:a16="http://schemas.microsoft.com/office/drawing/2014/main" id="{0FEC25DF-395C-2694-7A9E-CA4CF4D782F6}"/>
              </a:ext>
            </a:extLst>
          </p:cNvPr>
          <p:cNvSpPr txBox="1"/>
          <p:nvPr/>
        </p:nvSpPr>
        <p:spPr>
          <a:xfrm>
            <a:off x="7010705" y="4876495"/>
            <a:ext cx="2448763" cy="267005"/>
          </a:xfrm>
          <a:prstGeom prst="rect">
            <a:avLst/>
          </a:prstGeom>
          <a:noFill/>
          <a:ln/>
        </p:spPr>
        <p:txBody>
          <a:bodyPr wrap="square" lIns="0" tIns="0" rIns="0" bIns="0" rtlCol="0" anchor="ctr"/>
          <a:lstStyle/>
          <a:p>
            <a:pPr marL="0" indent="0" algn="l">
              <a:buNone/>
            </a:pPr>
            <a:r>
              <a:rPr lang="en-US" sz="1500" dirty="0">
                <a:solidFill>
                  <a:srgbClr val="000000"/>
                </a:solidFill>
                <a:latin typeface="Roboto" pitchFamily="34" charset="0"/>
                <a:ea typeface="Roboto" pitchFamily="34" charset="-122"/>
                <a:cs typeface="Roboto" pitchFamily="34" charset="-120"/>
              </a:rPr>
              <a:t>www.citrotec.com.br/en</a:t>
            </a:r>
            <a:endParaRPr lang="en-US" sz="1500" dirty="0"/>
          </a:p>
        </p:txBody>
      </p:sp>
      <p:pic>
        <p:nvPicPr>
          <p:cNvPr id="19" name="Image 6" descr="preencoded.png">
            <a:extLst>
              <a:ext uri="{FF2B5EF4-FFF2-40B4-BE49-F238E27FC236}">
                <a16:creationId xmlns:a16="http://schemas.microsoft.com/office/drawing/2014/main" id="{1D071F35-94A0-0A7F-D545-1868E1E6862C}"/>
              </a:ext>
            </a:extLst>
          </p:cNvPr>
          <p:cNvPicPr>
            <a:picLocks noChangeAspect="1"/>
          </p:cNvPicPr>
          <p:nvPr/>
        </p:nvPicPr>
        <p:blipFill>
          <a:blip r:embed="rId6">
            <a:biLevel thresh="75000"/>
          </a:blip>
          <a:srcRect/>
          <a:stretch/>
        </p:blipFill>
        <p:spPr>
          <a:xfrm>
            <a:off x="6420002" y="3143707"/>
            <a:ext cx="190195" cy="190195"/>
          </a:xfrm>
          <a:prstGeom prst="rect">
            <a:avLst/>
          </a:prstGeom>
        </p:spPr>
      </p:pic>
      <p:pic>
        <p:nvPicPr>
          <p:cNvPr id="5" name="Imagem 4">
            <a:extLst>
              <a:ext uri="{FF2B5EF4-FFF2-40B4-BE49-F238E27FC236}">
                <a16:creationId xmlns:a16="http://schemas.microsoft.com/office/drawing/2014/main" id="{7F680D9D-DEA8-178A-B78B-10DF040A8273}"/>
              </a:ext>
            </a:extLst>
          </p:cNvPr>
          <p:cNvPicPr>
            <a:picLocks noChangeAspect="1"/>
          </p:cNvPicPr>
          <p:nvPr/>
        </p:nvPicPr>
        <p:blipFill>
          <a:blip r:embed="rId7"/>
          <a:stretch>
            <a:fillRect/>
          </a:stretch>
        </p:blipFill>
        <p:spPr>
          <a:xfrm>
            <a:off x="10583917" y="5257588"/>
            <a:ext cx="1606731" cy="1606731"/>
          </a:xfrm>
          <a:prstGeom prst="rect">
            <a:avLst/>
          </a:prstGeom>
        </p:spPr>
      </p:pic>
      <p:pic>
        <p:nvPicPr>
          <p:cNvPr id="7" name="Imagem 6">
            <a:extLst>
              <a:ext uri="{FF2B5EF4-FFF2-40B4-BE49-F238E27FC236}">
                <a16:creationId xmlns:a16="http://schemas.microsoft.com/office/drawing/2014/main" id="{4FB666A8-11AB-38B1-B896-7640552210FB}"/>
              </a:ext>
            </a:extLst>
          </p:cNvPr>
          <p:cNvPicPr>
            <a:picLocks noChangeAspect="1"/>
          </p:cNvPicPr>
          <p:nvPr/>
        </p:nvPicPr>
        <p:blipFill>
          <a:blip r:embed="rId8"/>
          <a:stretch>
            <a:fillRect/>
          </a:stretch>
        </p:blipFill>
        <p:spPr>
          <a:xfrm>
            <a:off x="9622539" y="251502"/>
            <a:ext cx="2301843" cy="472915"/>
          </a:xfrm>
          <a:prstGeom prst="rect">
            <a:avLst/>
          </a:prstGeom>
        </p:spPr>
      </p:pic>
    </p:spTree>
    <p:extLst>
      <p:ext uri="{BB962C8B-B14F-4D97-AF65-F5344CB8AC3E}">
        <p14:creationId xmlns:p14="http://schemas.microsoft.com/office/powerpoint/2010/main" val="20402923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10225</TotalTime>
  <Words>729</Words>
  <Application>Microsoft Office PowerPoint</Application>
  <PresentationFormat>Widescreen</PresentationFormat>
  <Paragraphs>116</Paragraphs>
  <Slides>10</Slides>
  <Notes>10</Notes>
  <HiddenSlides>0</HiddenSlides>
  <MMClips>1</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10</vt:i4>
      </vt:variant>
    </vt:vector>
  </HeadingPairs>
  <TitlesOfParts>
    <vt:vector size="14" baseType="lpstr">
      <vt:lpstr>Arial</vt:lpstr>
      <vt:lpstr>Montserrat</vt:lpstr>
      <vt:lpstr>Roboto</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Generated by Gen-Spark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Multi-page HTML Content</dc:title>
  <dc:subject>PptxGenJS Presentation</dc:subject>
  <dc:creator>Visual Extract to PPTX Converter</dc:creator>
  <cp:lastModifiedBy>L11</cp:lastModifiedBy>
  <cp:revision>60</cp:revision>
  <dcterms:created xsi:type="dcterms:W3CDTF">2026-02-03T19:16:31Z</dcterms:created>
  <dcterms:modified xsi:type="dcterms:W3CDTF">2026-04-15T14:18:19Z</dcterms:modified>
</cp:coreProperties>
</file>